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bertin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3439" autoAdjust="0"/>
  </p:normalViewPr>
  <p:slideViewPr>
    <p:cSldViewPr>
      <p:cViewPr varScale="1">
        <p:scale>
          <a:sx n="69" d="100"/>
          <a:sy n="69" d="100"/>
        </p:scale>
        <p:origin x="-69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1-10T12:56:41.597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1B609-8AEE-4BAE-84D2-2591A067319A}" type="datetimeFigureOut">
              <a:rPr lang="fr-FR" smtClean="0"/>
              <a:pPr/>
              <a:t>15/12/2014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9F751-7E55-4AC9-90FE-A8F8CE0739A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9F751-7E55-4AC9-90FE-A8F8CE0739A9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9F751-7E55-4AC9-90FE-A8F8CE0739A9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C0D63-8F2E-4CD1-B7CD-A38FCF3F3D8D}" type="datetimeFigureOut">
              <a:rPr lang="fr-FR" smtClean="0"/>
              <a:pPr/>
              <a:t>15/12/2014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C4C124-6D8C-4FC2-A318-B9B833417A97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newsflash/>
    <p:sndAc>
      <p:stSnd>
        <p:snd r:embed="rId1" name="applause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C0D63-8F2E-4CD1-B7CD-A38FCF3F3D8D}" type="datetimeFigureOut">
              <a:rPr lang="fr-FR" smtClean="0"/>
              <a:pPr/>
              <a:t>15/12/2014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C4C124-6D8C-4FC2-A318-B9B833417A9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newsflash/>
    <p:sndAc>
      <p:stSnd>
        <p:snd r:embed="rId1" name="applause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C0D63-8F2E-4CD1-B7CD-A38FCF3F3D8D}" type="datetimeFigureOut">
              <a:rPr lang="fr-FR" smtClean="0"/>
              <a:pPr/>
              <a:t>15/12/2014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C4C124-6D8C-4FC2-A318-B9B833417A9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newsflash/>
    <p:sndAc>
      <p:stSnd>
        <p:snd r:embed="rId1" name="applause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C0D63-8F2E-4CD1-B7CD-A38FCF3F3D8D}" type="datetimeFigureOut">
              <a:rPr lang="fr-FR" smtClean="0"/>
              <a:pPr/>
              <a:t>15/12/2014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C4C124-6D8C-4FC2-A318-B9B833417A9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newsflash/>
    <p:sndAc>
      <p:stSnd>
        <p:snd r:embed="rId1" name="applause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C0D63-8F2E-4CD1-B7CD-A38FCF3F3D8D}" type="datetimeFigureOut">
              <a:rPr lang="fr-FR" smtClean="0"/>
              <a:pPr/>
              <a:t>15/12/2014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C4C124-6D8C-4FC2-A318-B9B833417A97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newsflash/>
    <p:sndAc>
      <p:stSnd>
        <p:snd r:embed="rId1" name="applause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C0D63-8F2E-4CD1-B7CD-A38FCF3F3D8D}" type="datetimeFigureOut">
              <a:rPr lang="fr-FR" smtClean="0"/>
              <a:pPr/>
              <a:t>15/12/2014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C4C124-6D8C-4FC2-A318-B9B833417A9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newsflash/>
    <p:sndAc>
      <p:stSnd>
        <p:snd r:embed="rId1" name="applause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C0D63-8F2E-4CD1-B7CD-A38FCF3F3D8D}" type="datetimeFigureOut">
              <a:rPr lang="fr-FR" smtClean="0"/>
              <a:pPr/>
              <a:t>15/12/2014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C4C124-6D8C-4FC2-A318-B9B833417A97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newsflash/>
    <p:sndAc>
      <p:stSnd>
        <p:snd r:embed="rId1" name="applause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C0D63-8F2E-4CD1-B7CD-A38FCF3F3D8D}" type="datetimeFigureOut">
              <a:rPr lang="fr-FR" smtClean="0"/>
              <a:pPr/>
              <a:t>15/12/2014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C4C124-6D8C-4FC2-A318-B9B833417A9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newsflash/>
    <p:sndAc>
      <p:stSnd>
        <p:snd r:embed="rId1" name="applause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C0D63-8F2E-4CD1-B7CD-A38FCF3F3D8D}" type="datetimeFigureOut">
              <a:rPr lang="fr-FR" smtClean="0"/>
              <a:pPr/>
              <a:t>15/12/2014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C4C124-6D8C-4FC2-A318-B9B833417A9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newsflash/>
    <p:sndAc>
      <p:stSnd>
        <p:snd r:embed="rId1" name="applause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C0D63-8F2E-4CD1-B7CD-A38FCF3F3D8D}" type="datetimeFigureOut">
              <a:rPr lang="fr-FR" smtClean="0"/>
              <a:pPr/>
              <a:t>15/12/2014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C4C124-6D8C-4FC2-A318-B9B833417A9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newsflash/>
    <p:sndAc>
      <p:stSnd>
        <p:snd r:embed="rId1" name="applause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F9C0D63-8F2E-4CD1-B7CD-A38FCF3F3D8D}" type="datetimeFigureOut">
              <a:rPr lang="fr-FR" smtClean="0"/>
              <a:pPr/>
              <a:t>15/12/2014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BC4C124-6D8C-4FC2-A318-B9B833417A9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newsflash/>
    <p:sndAc>
      <p:stSnd>
        <p:snd r:embed="rId1" name="applause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F9C0D63-8F2E-4CD1-B7CD-A38FCF3F3D8D}" type="datetimeFigureOut">
              <a:rPr lang="fr-FR" smtClean="0"/>
              <a:pPr/>
              <a:t>15/12/2014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BC4C124-6D8C-4FC2-A318-B9B833417A9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newsflash/>
    <p:sndAc>
      <p:stSnd>
        <p:snd r:embed="rId13" name="applause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4.wav"/><Relationship Id="rId7" Type="http://schemas.openxmlformats.org/officeDocument/2006/relationships/image" Target="../media/image2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6" Type="http://schemas.openxmlformats.org/officeDocument/2006/relationships/comments" Target="../comments/commen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lbertini\Local%20Settings\Temporary%20Internet%20Files\Content.IE5\JLY4HE6R\MS900065438%5b1%5d.mid" TargetMode="External"/><Relationship Id="rId5" Type="http://schemas.openxmlformats.org/officeDocument/2006/relationships/image" Target="../media/image10.png"/><Relationship Id="rId4" Type="http://schemas.openxmlformats.org/officeDocument/2006/relationships/hyperlink" Target="http://fr.wikipedia.org/wiki/Arm%C3%A9e_fran%C3%A7aise_en_194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4643469"/>
          </a:xfrm>
        </p:spPr>
        <p:txBody>
          <a:bodyPr>
            <a:noAutofit/>
          </a:bodyPr>
          <a:lstStyle/>
          <a:p>
            <a:pPr algn="ctr"/>
            <a:r>
              <a:rPr lang="fr-FR" sz="8000" dirty="0" smtClean="0">
                <a:solidFill>
                  <a:srgbClr val="FF0000"/>
                </a:solidFill>
              </a:rPr>
              <a:t>La seconde guerre mondiale</a:t>
            </a:r>
            <a:endParaRPr lang="fr-FR" sz="8000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142976" y="5214950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Ludovic negre,yanis albertini,gregory  </a:t>
            </a:r>
            <a:r>
              <a:rPr lang="fr-FR" dirty="0" err="1" smtClean="0">
                <a:solidFill>
                  <a:srgbClr val="FF0000"/>
                </a:solidFill>
              </a:rPr>
              <a:t>waille</a:t>
            </a:r>
            <a:r>
              <a:rPr lang="fr-FR" dirty="0" smtClean="0">
                <a:solidFill>
                  <a:srgbClr val="FF0000"/>
                </a:solidFill>
              </a:rPr>
              <a:t>  </a:t>
            </a:r>
          </a:p>
        </p:txBody>
      </p:sp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7" cstate="print"/>
          <a:stretch>
            <a:fillRect/>
          </a:stretch>
        </p:blipFill>
        <p:spPr>
          <a:xfrm flipV="1">
            <a:off x="0" y="6857999"/>
            <a:ext cx="45719" cy="45719"/>
          </a:xfrm>
          <a:prstGeom prst="rect">
            <a:avLst/>
          </a:prstGeom>
        </p:spPr>
      </p:pic>
      <p:pic>
        <p:nvPicPr>
          <p:cNvPr id="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7" cstate="print"/>
          <a:stretch>
            <a:fillRect/>
          </a:stretch>
        </p:blipFill>
        <p:spPr>
          <a:xfrm flipV="1">
            <a:off x="0" y="6857999"/>
            <a:ext cx="45719" cy="45719"/>
          </a:xfrm>
          <a:prstGeom prst="rect">
            <a:avLst/>
          </a:prstGeom>
        </p:spPr>
      </p:pic>
      <p:pic>
        <p:nvPicPr>
          <p:cNvPr id="6" name="ELPHRG01.wav">
            <a:hlinkClick r:id="" action="ppaction://media"/>
          </p:cNvPr>
          <p:cNvPicPr>
            <a:picLocks noRot="1" noChangeAspect="1"/>
          </p:cNvPicPr>
          <p:nvPr>
            <a:wavAudioFile r:embed="rId2" name="ELPHRG01.wav"/>
          </p:nvPr>
        </p:nvPicPr>
        <p:blipFill>
          <a:blip r:embed="rId8"/>
          <a:stretch>
            <a:fillRect/>
          </a:stretch>
        </p:blipFill>
        <p:spPr>
          <a:xfrm flipV="1">
            <a:off x="97124" y="6858000"/>
            <a:ext cx="45719" cy="357189"/>
          </a:xfrm>
          <a:prstGeom prst="rect">
            <a:avLst/>
          </a:prstGeom>
        </p:spPr>
      </p:pic>
      <p:pic>
        <p:nvPicPr>
          <p:cNvPr id="7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7" cstate="print"/>
          <a:stretch>
            <a:fillRect/>
          </a:stretch>
        </p:blipFill>
        <p:spPr>
          <a:xfrm flipV="1">
            <a:off x="0" y="6857999"/>
            <a:ext cx="45719" cy="45719"/>
          </a:xfrm>
          <a:prstGeom prst="rect">
            <a:avLst/>
          </a:prstGeom>
        </p:spPr>
      </p:pic>
      <p:pic>
        <p:nvPicPr>
          <p:cNvPr id="8" name="MS900097485[1].wav">
            <a:hlinkClick r:id="" action="ppaction://media"/>
          </p:cNvPr>
          <p:cNvPicPr>
            <a:picLocks noRot="1" noChangeAspect="1"/>
          </p:cNvPicPr>
          <p:nvPr>
            <a:wavAudioFile r:embed="rId3" name="MS900097485[1].wav"/>
          </p:nvPr>
        </p:nvPicPr>
        <p:blipFill>
          <a:blip r:embed="rId7" cstate="print"/>
          <a:stretch>
            <a:fillRect/>
          </a:stretch>
        </p:blipFill>
        <p:spPr>
          <a:xfrm flipV="1">
            <a:off x="0" y="6857999"/>
            <a:ext cx="45719" cy="45719"/>
          </a:xfrm>
          <a:prstGeom prst="rect">
            <a:avLst/>
          </a:prstGeom>
        </p:spPr>
      </p:pic>
    </p:spTree>
  </p:cSld>
  <p:clrMapOvr>
    <a:masterClrMapping/>
  </p:clrMapOvr>
  <p:transition spd="med">
    <p:newsflash/>
    <p:sndAc>
      <p:stSnd>
        <p:snd r:embed="rId6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4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99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47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27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1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campagne de Pologne :</a:t>
            </a:r>
            <a:endParaRPr lang="fr-FR" dirty="0"/>
          </a:p>
        </p:txBody>
      </p:sp>
      <p:pic>
        <p:nvPicPr>
          <p:cNvPr id="1026" name="Picture 2" descr="C:\WINDOWS\BurProv\D54_carte_Pologne3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14" y="2000240"/>
            <a:ext cx="5500686" cy="4857760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642910" y="1571612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00034" y="1857364"/>
            <a:ext cx="292895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L’invasion de la Pologne  ou  campagne de Pologne (opération fall Weiss) est une opération militaire entreprise le 1</a:t>
            </a:r>
            <a:r>
              <a:rPr lang="fr-FR" baseline="30000" dirty="0" smtClean="0"/>
              <a:t>er</a:t>
            </a:r>
            <a:r>
              <a:rPr lang="fr-FR" dirty="0" smtClean="0"/>
              <a:t> septembre 1939 par l’Allemagne et la Slovaquie, puis l’URSS, contre la Pologne  qui a conduit  au déclenchement de la seconde guerre mondiale. </a:t>
            </a:r>
          </a:p>
        </p:txBody>
      </p:sp>
      <p:pic>
        <p:nvPicPr>
          <p:cNvPr id="6" name="MS900097485[1].wav">
            <a:hlinkClick r:id="" action="ppaction://media"/>
          </p:cNvPr>
          <p:cNvPicPr>
            <a:picLocks noRot="1" noChangeAspect="1"/>
          </p:cNvPicPr>
          <p:nvPr>
            <a:wavAudioFile r:embed="rId1" name="MS900097485[1].wav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Tm="0">
    <p:push/>
    <p:sndAc>
      <p:stSnd>
        <p:snd r:embed="rId3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L’invasion de la France 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Espace réservé du contenu 3" descr="350px-WWII_in_Europe_1939-1941-fr.svg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00619" y="1785923"/>
            <a:ext cx="4104000" cy="4115734"/>
          </a:xfrm>
        </p:spPr>
      </p:pic>
      <p:sp>
        <p:nvSpPr>
          <p:cNvPr id="6" name="ZoneTexte 5"/>
          <p:cNvSpPr txBox="1"/>
          <p:nvPr/>
        </p:nvSpPr>
        <p:spPr>
          <a:xfrm>
            <a:off x="500034" y="1714488"/>
            <a:ext cx="4318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00034" y="1643050"/>
            <a:ext cx="43880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L’occupation   allemande de la France  commence  avec  l’armistice  du  22 juin  1940 et s’achève avec la libération  progressive du territoire à  partir  de septembre  octobre  1943 en Corse et de juin 1944 en France  continentale  . De  fait le pays  se  trouve inféodé à l’ Allemagne  nazie .Comme tous  les pays  occupés , la France  fait  l’ objet  d’un  pillage  économique ,humain , financier  et même  territorial. </a:t>
            </a:r>
          </a:p>
        </p:txBody>
      </p:sp>
      <p:pic>
        <p:nvPicPr>
          <p:cNvPr id="1026" name="Picture 2" descr="http://upload.wikimedia.org/wikipedia/commons/thumb/3/3a/Bundesarchiv_Bild_121-0404%2C_Frankreich%2C_Franz%C3%B6sische_Kriegsgefangene.jpg/330px-Bundesarchiv_Bild_121-0404%2C_Frankreich%2C_Franz%C3%B6sische_Kriegsgefangen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4642555"/>
            <a:ext cx="3071834" cy="221544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60000">
    <p:dissolv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débâcle de la France</a:t>
            </a:r>
            <a:endParaRPr lang="fr-FR" dirty="0"/>
          </a:p>
        </p:txBody>
      </p:sp>
      <p:pic>
        <p:nvPicPr>
          <p:cNvPr id="4" name="Picture 2" descr="http://upload.wikimedia.org/wikipedia/commons/thumb/3/3a/Bundesarchiv_Bild_121-0404%2C_Frankreich%2C_Franz%C3%B6sische_Kriegsgefangene.jpg/330px-Bundesarchiv_Bild_121-0404%2C_Frankreich%2C_Franz%C3%B6sische_Kriegsgefangene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14348" y="1857364"/>
            <a:ext cx="3003234" cy="2165969"/>
          </a:xfrm>
          <a:prstGeom prst="rect">
            <a:avLst/>
          </a:prstGeom>
          <a:noFill/>
        </p:spPr>
      </p:pic>
      <p:pic>
        <p:nvPicPr>
          <p:cNvPr id="19458" name="Picture 2" descr="http://upload.wikimedia.org/wikipedia/commons/thumb/a/a2/Bundesarchiv_Bild_146-1971-083-01%2C_Frankreich%2C_franz%C3%B6sische_Fl%C3%BCchtlinge.jpg/330px-Bundesarchiv_Bild_146-1971-083-01%2C_Frankreich%2C_franz%C3%B6sische_Fl%C3%BCchtling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50" y="1643051"/>
            <a:ext cx="3143250" cy="2143140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857224" y="4286256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Prisonniers de guerre français , nord de la France,1940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500826" y="4357694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Réfugiés  français sur la route de l’exode ,19 juin 1940</a:t>
            </a:r>
            <a:endParaRPr lang="fr-FR" dirty="0"/>
          </a:p>
        </p:txBody>
      </p:sp>
      <p:pic>
        <p:nvPicPr>
          <p:cNvPr id="2050" name="Picture 2" descr="http://upload.wikimedia.org/wikipedia/commons/thumb/8/8c/Bundesarchiv_Bild_101I-126-0347-09A%2C_Paris%2C_Deutsche_Truppen_am_Arc_de_Triomphe_crop.jpg/260px-Bundesarchiv_Bild_101I-126-0347-09A%2C_Paris%2C_Deutsche_Truppen_am_Arc_de_Triomphe_crop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14744" y="1714488"/>
            <a:ext cx="2476500" cy="2828925"/>
          </a:xfrm>
          <a:prstGeom prst="rect">
            <a:avLst/>
          </a:prstGeom>
          <a:noFill/>
        </p:spPr>
      </p:pic>
      <p:sp>
        <p:nvSpPr>
          <p:cNvPr id="12" name="ZoneTexte 11"/>
          <p:cNvSpPr txBox="1"/>
          <p:nvPr/>
        </p:nvSpPr>
        <p:spPr>
          <a:xfrm>
            <a:off x="3929058" y="4643446"/>
            <a:ext cx="2500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Soldats allemands devant l’Arc de triomphe, Paris ,14 juin 1940</a:t>
            </a:r>
            <a:endParaRPr lang="fr-FR" dirty="0"/>
          </a:p>
        </p:txBody>
      </p:sp>
    </p:spTree>
  </p:cSld>
  <p:clrMapOvr>
    <a:masterClrMapping/>
  </p:clrMapOvr>
  <p:transition spd="med">
    <p:blinds dir="vert"/>
    <p:sndAc>
      <p:stSnd>
        <p:snd r:embed="rId3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raisons de la défaite française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dirty="0" smtClean="0"/>
              <a:t>En dépit d'une idée courante, l'</a:t>
            </a:r>
            <a:r>
              <a:rPr lang="fr-FR" dirty="0" smtClean="0">
                <a:hlinkClick r:id="rId4" tooltip="Armée française en 1940"/>
              </a:rPr>
              <a:t>armée française</a:t>
            </a:r>
            <a:r>
              <a:rPr lang="fr-FR" dirty="0" smtClean="0"/>
              <a:t> était loin d'être aussi surclassée en quantité et en qualité qu'on a bien voulu le dire. D'un point de vue strictement matériel, elle faisait globalement jeu égal avec la Wehrmacht : contrairement à ce qui a été colporté depuis, son taux de motorisation était égal à celui de l'armée allemande (autour des 20%), et même supérieur dans le domaine de l'artillerie. Les blindés français étaient plus puissants, mais moins rapides que les Panzers ; les meilleurs chars français, les chars B1, étaient les mieux armés de la bataille; et leur blindage était si épais que seul le 88 antiaérien allemand pouvait espérer le percer.</a:t>
            </a:r>
            <a:endParaRPr lang="fr-FR" dirty="0"/>
          </a:p>
        </p:txBody>
      </p:sp>
      <p:pic>
        <p:nvPicPr>
          <p:cNvPr id="4" name="MS900065438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0" y="3429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newsflash/>
    <p:sndAc>
      <p:stSnd>
        <p:snd r:embed="rId3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48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Carte de la France après la débâcle en 1940</a:t>
            </a:r>
            <a:endParaRPr lang="fr-FR" dirty="0"/>
          </a:p>
        </p:txBody>
      </p:sp>
      <p:pic>
        <p:nvPicPr>
          <p:cNvPr id="4" name="Espace réservé du contenu 3" descr="France1940-44GF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35822" y="1784350"/>
            <a:ext cx="5929556" cy="4572000"/>
          </a:xfrm>
        </p:spPr>
      </p:pic>
    </p:spTree>
  </p:cSld>
  <p:clrMapOvr>
    <a:masterClrMapping/>
  </p:clrMapOvr>
  <p:transition spd="med" advTm="60000">
    <p:newsflash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172</TotalTime>
  <Words>229</Words>
  <Application>Microsoft Office PowerPoint</Application>
  <PresentationFormat>Affichage à l'écran (4:3)</PresentationFormat>
  <Paragraphs>15</Paragraphs>
  <Slides>6</Slides>
  <Notes>2</Notes>
  <HiddenSlides>0</HiddenSlides>
  <MMClips>7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Métro</vt:lpstr>
      <vt:lpstr>La seconde guerre mondiale</vt:lpstr>
      <vt:lpstr>La campagne de Pologne :</vt:lpstr>
      <vt:lpstr> L’invasion de la France </vt:lpstr>
      <vt:lpstr>La débâcle de la France</vt:lpstr>
      <vt:lpstr>Les raisons de la défaite française</vt:lpstr>
      <vt:lpstr>Carte de la France après la débâcle en 1940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seconde guerre mondial</dc:title>
  <dc:creator>albertini</dc:creator>
  <cp:lastModifiedBy>albertini</cp:lastModifiedBy>
  <cp:revision>24</cp:revision>
  <dcterms:created xsi:type="dcterms:W3CDTF">2014-10-13T10:48:17Z</dcterms:created>
  <dcterms:modified xsi:type="dcterms:W3CDTF">2014-12-15T11:48:13Z</dcterms:modified>
</cp:coreProperties>
</file>