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00C8"/>
    <a:srgbClr val="99FFCC"/>
    <a:srgbClr val="CA009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21" autoAdjust="0"/>
    <p:restoredTop sz="94654" autoAdjust="0"/>
  </p:normalViewPr>
  <p:slideViewPr>
    <p:cSldViewPr>
      <p:cViewPr varScale="1">
        <p:scale>
          <a:sx n="104" d="100"/>
          <a:sy n="104" d="100"/>
        </p:scale>
        <p:origin x="-180" y="-84"/>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66C241B5-66D7-4DA2-9805-FB4D261625A3}" type="datetimeFigureOut">
              <a:rPr lang="fr-FR" smtClean="0"/>
              <a:pPr/>
              <a:t>08/12/2014</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A8BB7606-E3A7-4C83-A525-68EDD0876643}"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6C241B5-66D7-4DA2-9805-FB4D261625A3}" type="datetimeFigureOut">
              <a:rPr lang="fr-FR" smtClean="0"/>
              <a:pPr/>
              <a:t>08/12/2014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BB7606-E3A7-4C83-A525-68EDD087664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6C241B5-66D7-4DA2-9805-FB4D261625A3}" type="datetimeFigureOut">
              <a:rPr lang="fr-FR" smtClean="0"/>
              <a:pPr/>
              <a:t>08/12/2014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BB7606-E3A7-4C83-A525-68EDD087664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6C241B5-66D7-4DA2-9805-FB4D261625A3}" type="datetimeFigureOut">
              <a:rPr lang="fr-FR" smtClean="0"/>
              <a:pPr/>
              <a:t>08/12/2014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BB7606-E3A7-4C83-A525-68EDD087664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66C241B5-66D7-4DA2-9805-FB4D261625A3}" type="datetimeFigureOut">
              <a:rPr lang="fr-FR" smtClean="0"/>
              <a:pPr/>
              <a:t>08/12/2014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A8BB7606-E3A7-4C83-A525-68EDD0876643}"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6C241B5-66D7-4DA2-9805-FB4D261625A3}" type="datetimeFigureOut">
              <a:rPr lang="fr-FR" smtClean="0"/>
              <a:pPr/>
              <a:t>08/12/2014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BB7606-E3A7-4C83-A525-68EDD087664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66C241B5-66D7-4DA2-9805-FB4D261625A3}" type="datetimeFigureOut">
              <a:rPr lang="fr-FR" smtClean="0"/>
              <a:pPr/>
              <a:t>08/12/2014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8BB7606-E3A7-4C83-A525-68EDD087664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66C241B5-66D7-4DA2-9805-FB4D261625A3}" type="datetimeFigureOut">
              <a:rPr lang="fr-FR" smtClean="0"/>
              <a:pPr/>
              <a:t>08/12/2014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8BB7606-E3A7-4C83-A525-68EDD087664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6C241B5-66D7-4DA2-9805-FB4D261625A3}" type="datetimeFigureOut">
              <a:rPr lang="fr-FR" smtClean="0"/>
              <a:pPr/>
              <a:t>08/12/2014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8BB7606-E3A7-4C83-A525-68EDD087664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6C241B5-66D7-4DA2-9805-FB4D261625A3}" type="datetimeFigureOut">
              <a:rPr lang="fr-FR" smtClean="0"/>
              <a:pPr/>
              <a:t>08/12/2014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BB7606-E3A7-4C83-A525-68EDD087664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66C241B5-66D7-4DA2-9805-FB4D261625A3}" type="datetimeFigureOut">
              <a:rPr lang="fr-FR" smtClean="0"/>
              <a:pPr/>
              <a:t>08/12/2014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BB7606-E3A7-4C83-A525-68EDD087664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6C241B5-66D7-4DA2-9805-FB4D261625A3}" type="datetimeFigureOut">
              <a:rPr lang="fr-FR" smtClean="0"/>
              <a:pPr/>
              <a:t>08/12/2014</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8BB7606-E3A7-4C83-A525-68EDD0876643}"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Mes images\La Guerre Froide\Image 5.jpg"/>
          <p:cNvPicPr>
            <a:picLocks noChangeAspect="1" noChangeArrowheads="1"/>
          </p:cNvPicPr>
          <p:nvPr/>
        </p:nvPicPr>
        <p:blipFill>
          <a:blip r:embed="rId2"/>
          <a:srcRect/>
          <a:stretch>
            <a:fillRect/>
          </a:stretch>
        </p:blipFill>
        <p:spPr bwMode="auto">
          <a:xfrm>
            <a:off x="31094" y="-24"/>
            <a:ext cx="9045387" cy="6858024"/>
          </a:xfrm>
          <a:prstGeom prst="rect">
            <a:avLst/>
          </a:prstGeom>
          <a:noFill/>
        </p:spPr>
      </p:pic>
      <p:sp>
        <p:nvSpPr>
          <p:cNvPr id="2" name="Titre 1"/>
          <p:cNvSpPr>
            <a:spLocks noGrp="1"/>
          </p:cNvSpPr>
          <p:nvPr>
            <p:ph type="ctrTitle"/>
          </p:nvPr>
        </p:nvSpPr>
        <p:spPr>
          <a:xfrm>
            <a:off x="571472" y="1357298"/>
            <a:ext cx="7772400" cy="1470025"/>
          </a:xfrm>
        </p:spPr>
        <p:txBody>
          <a:bodyPr>
            <a:noAutofit/>
          </a:bodyPr>
          <a:lstStyle/>
          <a:p>
            <a:r>
              <a:rPr lang="fr-FR" sz="6000" dirty="0" smtClean="0">
                <a:solidFill>
                  <a:schemeClr val="tx2">
                    <a:lumMod val="40000"/>
                    <a:lumOff val="60000"/>
                  </a:schemeClr>
                </a:solidFill>
                <a:latin typeface="Blackadder ITC" pitchFamily="82" charset="0"/>
              </a:rPr>
              <a:t>     La </a:t>
            </a:r>
            <a:r>
              <a:rPr lang="fr-FR" sz="6000" dirty="0" smtClean="0">
                <a:solidFill>
                  <a:schemeClr val="tx2">
                    <a:lumMod val="40000"/>
                    <a:lumOff val="60000"/>
                  </a:schemeClr>
                </a:solidFill>
                <a:latin typeface="Blackadder ITC" pitchFamily="82" charset="0"/>
              </a:rPr>
              <a:t>Guerre Froide</a:t>
            </a:r>
            <a:endParaRPr lang="fr-FR" sz="6000" dirty="0">
              <a:solidFill>
                <a:schemeClr val="tx2">
                  <a:lumMod val="40000"/>
                  <a:lumOff val="60000"/>
                </a:schemeClr>
              </a:solidFill>
              <a:latin typeface="Blackadder ITC" pitchFamily="82" charset="0"/>
            </a:endParaRPr>
          </a:p>
        </p:txBody>
      </p:sp>
      <p:sp>
        <p:nvSpPr>
          <p:cNvPr id="3" name="Sous-titre 2"/>
          <p:cNvSpPr>
            <a:spLocks noGrp="1"/>
          </p:cNvSpPr>
          <p:nvPr>
            <p:ph type="subTitle" idx="1"/>
          </p:nvPr>
        </p:nvSpPr>
        <p:spPr>
          <a:xfrm>
            <a:off x="1357290" y="3214686"/>
            <a:ext cx="6400800" cy="1752600"/>
          </a:xfrm>
        </p:spPr>
        <p:txBody>
          <a:bodyPr/>
          <a:lstStyle/>
          <a:p>
            <a:r>
              <a:rPr lang="fr-FR" dirty="0" smtClean="0">
                <a:solidFill>
                  <a:schemeClr val="tx1">
                    <a:lumMod val="65000"/>
                  </a:schemeClr>
                </a:solidFill>
                <a:latin typeface="Cursif" pitchFamily="34" charset="0"/>
              </a:rPr>
              <a:t>Etats Unis\Russie</a:t>
            </a:r>
          </a:p>
          <a:p>
            <a:r>
              <a:rPr lang="fr-FR" dirty="0" smtClean="0">
                <a:solidFill>
                  <a:schemeClr val="bg1"/>
                </a:solidFill>
                <a:latin typeface="SWRomnt" pitchFamily="2" charset="0"/>
              </a:rPr>
              <a:t>1947-1989</a:t>
            </a:r>
            <a:endParaRPr lang="fr-FR" dirty="0">
              <a:solidFill>
                <a:schemeClr val="bg1"/>
              </a:solidFill>
              <a:latin typeface="SWRomnt" pitchFamily="2" charset="0"/>
            </a:endParaRPr>
          </a:p>
        </p:txBody>
      </p:sp>
    </p:spTree>
  </p:cSld>
  <p:clrMapOvr>
    <a:masterClrMapping/>
  </p:clrMapOvr>
  <p:transition advClick="0" advTm="7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Principaux dirigeants Américains</a:t>
            </a:r>
            <a:endParaRPr lang="fr-FR" dirty="0"/>
          </a:p>
        </p:txBody>
      </p:sp>
      <p:sp>
        <p:nvSpPr>
          <p:cNvPr id="3" name="Espace réservé du contenu 2"/>
          <p:cNvSpPr>
            <a:spLocks noGrp="1"/>
          </p:cNvSpPr>
          <p:nvPr>
            <p:ph idx="1"/>
          </p:nvPr>
        </p:nvSpPr>
        <p:spPr/>
        <p:txBody>
          <a:bodyPr>
            <a:normAutofit/>
          </a:bodyPr>
          <a:lstStyle/>
          <a:p>
            <a:r>
              <a:rPr lang="fr-FR" dirty="0" smtClean="0"/>
              <a:t>Truman 1884-1972</a:t>
            </a:r>
          </a:p>
          <a:p>
            <a:r>
              <a:rPr lang="fr-FR" dirty="0" smtClean="0"/>
              <a:t>Eisenhower 1890-1969</a:t>
            </a:r>
          </a:p>
          <a:p>
            <a:r>
              <a:rPr lang="fr-FR" dirty="0" smtClean="0"/>
              <a:t>Kennedy 1917-1963</a:t>
            </a:r>
          </a:p>
          <a:p>
            <a:r>
              <a:rPr lang="fr-FR" dirty="0" smtClean="0"/>
              <a:t>Johnson 1908-1973</a:t>
            </a:r>
          </a:p>
          <a:p>
            <a:r>
              <a:rPr lang="fr-FR" dirty="0" smtClean="0"/>
              <a:t>Nixon </a:t>
            </a:r>
            <a:r>
              <a:rPr lang="fr-FR" dirty="0" smtClean="0"/>
              <a:t> 1913-1994</a:t>
            </a:r>
            <a:endParaRPr lang="fr-FR" dirty="0" smtClean="0"/>
          </a:p>
          <a:p>
            <a:r>
              <a:rPr lang="fr-FR" dirty="0" smtClean="0"/>
              <a:t>Ford </a:t>
            </a:r>
            <a:r>
              <a:rPr lang="fr-FR" dirty="0" smtClean="0"/>
              <a:t>1913-2006</a:t>
            </a:r>
            <a:endParaRPr lang="fr-FR" dirty="0" smtClean="0"/>
          </a:p>
          <a:p>
            <a:r>
              <a:rPr lang="fr-FR" dirty="0" smtClean="0"/>
              <a:t>Carter </a:t>
            </a:r>
            <a:r>
              <a:rPr lang="fr-FR" dirty="0" smtClean="0"/>
              <a:t>1924- …</a:t>
            </a:r>
            <a:endParaRPr lang="fr-FR" dirty="0" smtClean="0"/>
          </a:p>
          <a:p>
            <a:r>
              <a:rPr lang="fr-FR" dirty="0" smtClean="0"/>
              <a:t>Reagan </a:t>
            </a:r>
            <a:r>
              <a:rPr lang="fr-FR" dirty="0" smtClean="0"/>
              <a:t>1911-2004</a:t>
            </a:r>
            <a:endParaRPr lang="fr-FR" dirty="0" smtClean="0"/>
          </a:p>
          <a:p>
            <a:r>
              <a:rPr lang="fr-FR" dirty="0" smtClean="0"/>
              <a:t>Bush </a:t>
            </a:r>
            <a:r>
              <a:rPr lang="fr-FR" dirty="0" smtClean="0"/>
              <a:t>2001-2009</a:t>
            </a:r>
            <a:endParaRPr lang="fr-FR" dirty="0" smtClean="0"/>
          </a:p>
          <a:p>
            <a:endParaRPr lang="fr-FR" dirty="0" smtClean="0"/>
          </a:p>
          <a:p>
            <a:endParaRPr lang="fr-FR" dirty="0" smtClean="0"/>
          </a:p>
          <a:p>
            <a:endParaRPr lang="fr-FR" dirty="0"/>
          </a:p>
        </p:txBody>
      </p:sp>
    </p:spTree>
  </p:cSld>
  <p:clrMapOvr>
    <a:masterClrMapping/>
  </p:clrMapOvr>
  <p:transition advClick="0" advTm="8000">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417638"/>
          </a:xfrm>
        </p:spPr>
        <p:txBody>
          <a:bodyPr>
            <a:normAutofit fontScale="90000"/>
          </a:bodyPr>
          <a:lstStyle/>
          <a:p>
            <a:r>
              <a:rPr lang="fr-FR" b="1" dirty="0" smtClean="0"/>
              <a:t/>
            </a:r>
            <a:br>
              <a:rPr lang="fr-FR" b="1" dirty="0" smtClean="0"/>
            </a:br>
            <a:r>
              <a:rPr lang="fr-FR" b="0" dirty="0" smtClean="0">
                <a:solidFill>
                  <a:srgbClr val="FF0000"/>
                </a:solidFill>
                <a:latin typeface="Wide Latin" pitchFamily="18" charset="0"/>
              </a:rPr>
              <a:t>Fin de la guerre froide</a:t>
            </a:r>
            <a:r>
              <a:rPr lang="fr-FR" b="1" dirty="0" smtClean="0"/>
              <a:t/>
            </a:r>
            <a:br>
              <a:rPr lang="fr-FR" b="1" dirty="0" smtClean="0"/>
            </a:br>
            <a:endParaRPr lang="fr-FR" dirty="0"/>
          </a:p>
        </p:txBody>
      </p:sp>
      <p:sp>
        <p:nvSpPr>
          <p:cNvPr id="3" name="Espace réservé du contenu 2"/>
          <p:cNvSpPr>
            <a:spLocks noGrp="1"/>
          </p:cNvSpPr>
          <p:nvPr>
            <p:ph idx="1"/>
          </p:nvPr>
        </p:nvSpPr>
        <p:spPr/>
        <p:txBody>
          <a:bodyPr>
            <a:normAutofit fontScale="70000" lnSpcReduction="20000"/>
          </a:bodyPr>
          <a:lstStyle/>
          <a:p>
            <a:pPr>
              <a:buNone/>
            </a:pPr>
            <a:r>
              <a:rPr lang="fr-FR" dirty="0" smtClean="0"/>
              <a:t>         </a:t>
            </a:r>
            <a:r>
              <a:rPr lang="fr-FR" dirty="0" smtClean="0">
                <a:solidFill>
                  <a:schemeClr val="bg1"/>
                </a:solidFill>
              </a:rPr>
              <a:t>En décembre 1989, après avoir rencontré Gorbatchev à Malte (Sommet de Malte), George Bush, nouveau président des États-Unis, annonce la fin de l’affrontement Est/Ouest, c’est-à-dire de la guerre froide et de la bipolarisation du monde. L'OTAN et le Pacte de Varsovie entament le démantèlement aussi bien de leur arsenal nucléaire que de leurs forces de frappe conventionnelles. Dès novembre</a:t>
            </a:r>
            <a:r>
              <a:rPr lang="fr-FR" dirty="0">
                <a:solidFill>
                  <a:schemeClr val="bg1"/>
                </a:solidFill>
              </a:rPr>
              <a:t> </a:t>
            </a:r>
            <a:r>
              <a:rPr lang="fr-FR" dirty="0" smtClean="0">
                <a:solidFill>
                  <a:schemeClr val="bg1"/>
                </a:solidFill>
              </a:rPr>
              <a:t>1991, le Conseil de coopération nord-atlantique est mis sur pied, un organe de concertation entre l'OTAN et les anciens pays membres du Pacte de Varsovie fraîchement dissous. Six ans plus tard, l'OTAN et la Russie signent un traité de coopération et de sécurité. Néanmoins, l'affrontement, parfois appelé « guerre tiède », se poursuit au niveau de la guerre économique</a:t>
            </a:r>
            <a:r>
              <a:rPr lang="fr-FR" dirty="0">
                <a:solidFill>
                  <a:schemeClr val="bg1"/>
                </a:solidFill>
              </a:rPr>
              <a:t> </a:t>
            </a:r>
            <a:r>
              <a:rPr lang="fr-FR" dirty="0" smtClean="0">
                <a:solidFill>
                  <a:schemeClr val="bg1"/>
                </a:solidFill>
              </a:rPr>
              <a:t>(notamment le contrôle de zones économiques stratégiques, en particulier les sources et circuits énergétiques) ou de la lutte d'influence </a:t>
            </a:r>
            <a:r>
              <a:rPr lang="fr-FR" i="1" dirty="0" smtClean="0">
                <a:solidFill>
                  <a:schemeClr val="bg1"/>
                </a:solidFill>
              </a:rPr>
              <a:t>via</a:t>
            </a:r>
            <a:r>
              <a:rPr lang="fr-FR" dirty="0" smtClean="0">
                <a:solidFill>
                  <a:schemeClr val="bg1"/>
                </a:solidFill>
              </a:rPr>
              <a:t> le soft ou le hard power entre les Américains et les Russes en Europe orientale, comme le montre la deuxième guerre d'Ossétie du Sud en 2008, cet affrontement s'étant renforcé depuis la guerre contre le terrorisme.</a:t>
            </a:r>
          </a:p>
          <a:p>
            <a:endParaRPr lang="fr-FR" dirty="0">
              <a:solidFill>
                <a:schemeClr val="bg1"/>
              </a:solidFill>
            </a:endParaRPr>
          </a:p>
        </p:txBody>
      </p:sp>
    </p:spTree>
  </p:cSld>
  <p:clrMapOvr>
    <a:masterClrMapping/>
  </p:clrMapOvr>
  <p:transition advClick="0" advTm="12000">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4"/>
            <a:ext cx="9144000" cy="1785950"/>
          </a:xfrm>
        </p:spPr>
        <p:txBody>
          <a:bodyPr>
            <a:normAutofit/>
          </a:bodyPr>
          <a:lstStyle/>
          <a:p>
            <a:r>
              <a:rPr lang="fr-FR" sz="5400" u="sng" dirty="0" smtClean="0">
                <a:solidFill>
                  <a:schemeClr val="bg1"/>
                </a:solidFill>
                <a:effectLst/>
              </a:rPr>
              <a:t>Chute du mur de Berlin</a:t>
            </a:r>
            <a:endParaRPr lang="fr-FR" sz="5400" u="sng" dirty="0">
              <a:solidFill>
                <a:schemeClr val="bg1"/>
              </a:solidFill>
              <a:effectLst/>
            </a:endParaRPr>
          </a:p>
        </p:txBody>
      </p:sp>
      <p:pic>
        <p:nvPicPr>
          <p:cNvPr id="1026" name="Picture 2" descr="U:\Mes images\La Guerre Froide\1061804_chute-du-mur-de-berlin-dans-lintimite-des-vingt-cinq-ans-web-tete-0203918772375.jpg"/>
          <p:cNvPicPr>
            <a:picLocks noChangeAspect="1" noChangeArrowheads="1"/>
          </p:cNvPicPr>
          <p:nvPr/>
        </p:nvPicPr>
        <p:blipFill>
          <a:blip r:embed="rId2"/>
          <a:srcRect/>
          <a:stretch>
            <a:fillRect/>
          </a:stretch>
        </p:blipFill>
        <p:spPr bwMode="auto">
          <a:xfrm>
            <a:off x="-32" y="1714488"/>
            <a:ext cx="9144032" cy="5143536"/>
          </a:xfrm>
          <a:prstGeom prst="rect">
            <a:avLst/>
          </a:prstGeom>
          <a:noFill/>
        </p:spPr>
      </p:pic>
    </p:spTree>
  </p:cSld>
  <p:clrMapOvr>
    <a:masterClrMapping/>
  </p:clrMapOvr>
  <p:transition advClick="0" advTm="7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mage 8.jpg"/>
          <p:cNvPicPr>
            <a:picLocks noChangeAspect="1"/>
          </p:cNvPicPr>
          <p:nvPr/>
        </p:nvPicPr>
        <p:blipFill>
          <a:blip r:embed="rId2">
            <a:lum bright="30000"/>
          </a:blip>
          <a:stretch>
            <a:fillRect/>
          </a:stretch>
        </p:blipFill>
        <p:spPr>
          <a:xfrm>
            <a:off x="0" y="1285860"/>
            <a:ext cx="9144000" cy="4876800"/>
          </a:xfrm>
          <a:prstGeom prst="rect">
            <a:avLst/>
          </a:prstGeom>
        </p:spPr>
      </p:pic>
      <p:sp>
        <p:nvSpPr>
          <p:cNvPr id="2" name="Titre 1"/>
          <p:cNvSpPr>
            <a:spLocks noGrp="1"/>
          </p:cNvSpPr>
          <p:nvPr>
            <p:ph type="title"/>
          </p:nvPr>
        </p:nvSpPr>
        <p:spPr/>
        <p:txBody>
          <a:bodyPr/>
          <a:lstStyle/>
          <a:p>
            <a:r>
              <a:rPr lang="fr-FR" dirty="0" smtClean="0"/>
              <a:t>Pour Comprendre :</a:t>
            </a:r>
            <a:endParaRPr lang="fr-FR" dirty="0"/>
          </a:p>
        </p:txBody>
      </p:sp>
      <p:sp>
        <p:nvSpPr>
          <p:cNvPr id="3" name="Espace réservé du contenu 2"/>
          <p:cNvSpPr>
            <a:spLocks noGrp="1"/>
          </p:cNvSpPr>
          <p:nvPr>
            <p:ph idx="1"/>
          </p:nvPr>
        </p:nvSpPr>
        <p:spPr/>
        <p:txBody>
          <a:bodyPr>
            <a:normAutofit lnSpcReduction="10000"/>
          </a:bodyPr>
          <a:lstStyle/>
          <a:p>
            <a:pPr>
              <a:buNone/>
            </a:pPr>
            <a:r>
              <a:rPr lang="fr-FR" dirty="0" smtClean="0"/>
              <a:t>   </a:t>
            </a:r>
            <a:r>
              <a:rPr lang="fr-FR" b="1" dirty="0" smtClean="0">
                <a:solidFill>
                  <a:schemeClr val="bg1"/>
                </a:solidFill>
              </a:rPr>
              <a:t>La guerre froide est la période de tensions et de confrontations des idées et  parties politiques entre les deux superpuissance que furent les Etats Unis et URSS et, de manière plus large, entre les communistes et l'ensemble des régimes non communistes. La guerre froide débute en 1947 et dure jusqu'en 1989, année de la chute des régimes communistes en Europe, ou jusqu'en 1991, année de l'implosion de l'URSS et de la dissolution du pacte de Varsovie</a:t>
            </a:r>
            <a:r>
              <a:rPr lang="fr-FR" dirty="0" smtClean="0">
                <a:solidFill>
                  <a:schemeClr val="bg1"/>
                </a:solidFill>
              </a:rPr>
              <a:t>.</a:t>
            </a:r>
            <a:endParaRPr lang="fr-FR" dirty="0">
              <a:solidFill>
                <a:schemeClr val="bg1"/>
              </a:solidFill>
            </a:endParaRPr>
          </a:p>
        </p:txBody>
      </p:sp>
    </p:spTree>
  </p:cSld>
  <p:clrMapOvr>
    <a:masterClrMapping/>
  </p:clrMapOvr>
  <p:transition advClick="0" advTm="13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85776"/>
            <a:ext cx="8229600" cy="1143000"/>
          </a:xfrm>
        </p:spPr>
        <p:txBody>
          <a:bodyPr/>
          <a:lstStyle/>
          <a:p>
            <a:r>
              <a:rPr lang="fr-FR" u="sng" dirty="0" smtClean="0">
                <a:solidFill>
                  <a:srgbClr val="2B00C8"/>
                </a:solidFill>
                <a:latin typeface="Castellar" pitchFamily="18" charset="0"/>
              </a:rPr>
              <a:t>5 Dates-Clés.</a:t>
            </a:r>
            <a:endParaRPr lang="fr-FR" u="sng" dirty="0">
              <a:solidFill>
                <a:srgbClr val="2B00C8"/>
              </a:solidFill>
              <a:latin typeface="Castellar" pitchFamily="18" charset="0"/>
            </a:endParaRPr>
          </a:p>
        </p:txBody>
      </p:sp>
      <p:sp>
        <p:nvSpPr>
          <p:cNvPr id="3" name="Espace réservé du contenu 2"/>
          <p:cNvSpPr>
            <a:spLocks noGrp="1"/>
          </p:cNvSpPr>
          <p:nvPr>
            <p:ph idx="1"/>
          </p:nvPr>
        </p:nvSpPr>
        <p:spPr/>
        <p:txBody>
          <a:bodyPr/>
          <a:lstStyle/>
          <a:p>
            <a:endParaRPr lang="fr-FR"/>
          </a:p>
        </p:txBody>
      </p:sp>
      <p:pic>
        <p:nvPicPr>
          <p:cNvPr id="1026" name="Picture 2" descr="U:\Mes images\La Guerre Froide\Image 2.jpg"/>
          <p:cNvPicPr>
            <a:picLocks noChangeAspect="1" noChangeArrowheads="1"/>
          </p:cNvPicPr>
          <p:nvPr/>
        </p:nvPicPr>
        <p:blipFill>
          <a:blip r:embed="rId2"/>
          <a:srcRect t="6292" r="-1190"/>
          <a:stretch>
            <a:fillRect/>
          </a:stretch>
        </p:blipFill>
        <p:spPr bwMode="auto">
          <a:xfrm>
            <a:off x="0" y="561094"/>
            <a:ext cx="9144032" cy="6322466"/>
          </a:xfrm>
          <a:prstGeom prst="rect">
            <a:avLst/>
          </a:prstGeom>
          <a:noFill/>
        </p:spPr>
      </p:pic>
    </p:spTree>
  </p:cSld>
  <p:clrMapOvr>
    <a:masterClrMapping/>
  </p:clrMapOvr>
  <p:transition advClick="0" advTm="7000">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68"/>
            <a:ext cx="8229600" cy="1143000"/>
          </a:xfrm>
        </p:spPr>
        <p:txBody>
          <a:bodyPr/>
          <a:lstStyle/>
          <a:p>
            <a:r>
              <a:rPr lang="fr-FR" dirty="0" smtClean="0">
                <a:latin typeface="Script MT Bold" pitchFamily="66" charset="0"/>
              </a:rPr>
              <a:t>Carte de la Guerre Froide</a:t>
            </a:r>
            <a:endParaRPr lang="fr-FR" dirty="0">
              <a:latin typeface="Script MT Bold" pitchFamily="66" charset="0"/>
            </a:endParaRPr>
          </a:p>
        </p:txBody>
      </p:sp>
      <p:sp>
        <p:nvSpPr>
          <p:cNvPr id="3" name="Espace réservé du contenu 2"/>
          <p:cNvSpPr>
            <a:spLocks noGrp="1"/>
          </p:cNvSpPr>
          <p:nvPr>
            <p:ph idx="1"/>
          </p:nvPr>
        </p:nvSpPr>
        <p:spPr/>
        <p:txBody>
          <a:bodyPr/>
          <a:lstStyle/>
          <a:p>
            <a:endParaRPr lang="fr-FR"/>
          </a:p>
        </p:txBody>
      </p:sp>
      <p:pic>
        <p:nvPicPr>
          <p:cNvPr id="2050" name="Picture 2" descr="U:\Mes images\La Guerre Froide\Image 1.jpg"/>
          <p:cNvPicPr>
            <a:picLocks noChangeAspect="1" noChangeArrowheads="1"/>
          </p:cNvPicPr>
          <p:nvPr/>
        </p:nvPicPr>
        <p:blipFill>
          <a:blip r:embed="rId2"/>
          <a:srcRect/>
          <a:stretch>
            <a:fillRect/>
          </a:stretch>
        </p:blipFill>
        <p:spPr bwMode="auto">
          <a:xfrm>
            <a:off x="9507" y="571504"/>
            <a:ext cx="9134493" cy="6286520"/>
          </a:xfrm>
          <a:prstGeom prst="rect">
            <a:avLst/>
          </a:prstGeom>
          <a:noFill/>
        </p:spPr>
      </p:pic>
    </p:spTree>
  </p:cSld>
  <p:clrMapOvr>
    <a:masterClrMapping/>
  </p:clrMapOvr>
  <p:transition advClick="0" advTm="7000">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U:\Mes images\La Guerre Froide\Image 7.png"/>
          <p:cNvPicPr>
            <a:picLocks noChangeAspect="1" noChangeArrowheads="1"/>
          </p:cNvPicPr>
          <p:nvPr/>
        </p:nvPicPr>
        <p:blipFill>
          <a:blip r:embed="rId2"/>
          <a:srcRect/>
          <a:stretch>
            <a:fillRect/>
          </a:stretch>
        </p:blipFill>
        <p:spPr bwMode="auto">
          <a:xfrm>
            <a:off x="371504" y="71460"/>
            <a:ext cx="8343900" cy="6715126"/>
          </a:xfrm>
          <a:prstGeom prst="rect">
            <a:avLst/>
          </a:prstGeom>
          <a:noFill/>
        </p:spPr>
      </p:pic>
    </p:spTree>
  </p:cSld>
  <p:clrMapOvr>
    <a:masterClrMapping/>
  </p:clrMapOvr>
  <p:transition advClick="0" advTm="7000">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p:txBody>
          <a:bodyPr/>
          <a:lstStyle/>
          <a:p>
            <a:r>
              <a:rPr lang="fr-FR" dirty="0" smtClean="0"/>
              <a:t>Chronologie Globale</a:t>
            </a:r>
            <a:endParaRPr lang="fr-FR" dirty="0"/>
          </a:p>
        </p:txBody>
      </p:sp>
      <p:sp>
        <p:nvSpPr>
          <p:cNvPr id="9" name="Espace réservé du contenu 8"/>
          <p:cNvSpPr>
            <a:spLocks noGrp="1"/>
          </p:cNvSpPr>
          <p:nvPr>
            <p:ph idx="1"/>
          </p:nvPr>
        </p:nvSpPr>
        <p:spPr>
          <a:xfrm>
            <a:off x="0" y="1357298"/>
            <a:ext cx="9144000" cy="5500702"/>
          </a:xfrm>
        </p:spPr>
        <p:txBody>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b="1" dirty="0" smtClean="0"/>
              <a:t>1945 - 1955 : La constitution des deux Grands Pays de l'Ouest et de l'Est.</a:t>
            </a:r>
          </a:p>
          <a:p>
            <a:r>
              <a:rPr lang="fr-FR" b="1" dirty="0" smtClean="0"/>
              <a:t>1956 - 1962 : Le face à face des deux Pays</a:t>
            </a:r>
          </a:p>
          <a:p>
            <a:endParaRPr lang="fr-FR" b="1" dirty="0" smtClean="0"/>
          </a:p>
          <a:p>
            <a:endParaRPr lang="fr-FR" dirty="0"/>
          </a:p>
        </p:txBody>
      </p:sp>
      <p:pic>
        <p:nvPicPr>
          <p:cNvPr id="2051" name="Picture 3" descr="C:\WINDOWS\BurProv\Chrono_Guerre_Froide_Dirigeants.jpg"/>
          <p:cNvPicPr>
            <a:picLocks noChangeAspect="1" noChangeArrowheads="1"/>
          </p:cNvPicPr>
          <p:nvPr/>
        </p:nvPicPr>
        <p:blipFill>
          <a:blip r:embed="rId2"/>
          <a:srcRect/>
          <a:stretch>
            <a:fillRect/>
          </a:stretch>
        </p:blipFill>
        <p:spPr bwMode="auto">
          <a:xfrm>
            <a:off x="-36570" y="1285860"/>
            <a:ext cx="9180602" cy="3187709"/>
          </a:xfrm>
          <a:prstGeom prst="rect">
            <a:avLst/>
          </a:prstGeom>
          <a:noFill/>
        </p:spPr>
      </p:pic>
    </p:spTree>
  </p:cSld>
  <p:clrMapOvr>
    <a:masterClrMapping/>
  </p:clrMapOvr>
  <p:transition advClick="0" advTm="10000">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lstStyle/>
          <a:p>
            <a:r>
              <a:rPr lang="fr-FR" b="1" dirty="0" smtClean="0"/>
              <a:t>1963 - 1974 : La détente et la désunion des deux Pays</a:t>
            </a:r>
          </a:p>
          <a:p>
            <a:endParaRPr lang="fr-FR" dirty="0" smtClean="0"/>
          </a:p>
          <a:p>
            <a:r>
              <a:rPr lang="fr-FR" b="1" dirty="0" smtClean="0"/>
              <a:t>1975 - 1984 : Les nouvelles tensions entre les deux Pays</a:t>
            </a:r>
          </a:p>
          <a:p>
            <a:endParaRPr lang="fr-FR" dirty="0"/>
          </a:p>
          <a:p>
            <a:r>
              <a:rPr lang="fr-FR" b="1" dirty="0" smtClean="0"/>
              <a:t>1985 - 1991 : La dissolution du Pays soviétique</a:t>
            </a:r>
          </a:p>
        </p:txBody>
      </p:sp>
    </p:spTree>
  </p:cSld>
  <p:clrMapOvr>
    <a:masterClrMapping/>
  </p:clrMapOvr>
  <p:transition advClick="0" advTm="8000">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85728"/>
            <a:ext cx="9144000" cy="1714480"/>
          </a:xfrm>
        </p:spPr>
        <p:txBody>
          <a:bodyPr>
            <a:normAutofit fontScale="90000"/>
          </a:bodyPr>
          <a:lstStyle/>
          <a:p>
            <a:r>
              <a:rPr lang="fr-FR" b="1" dirty="0" smtClean="0"/>
              <a:t>Quatre sujets majeurs de désaccord entre américains et soviétiques au sortir de la guerre</a:t>
            </a:r>
            <a:br>
              <a:rPr lang="fr-FR" b="1" dirty="0" smtClean="0"/>
            </a:br>
            <a:endParaRPr lang="fr-FR" dirty="0"/>
          </a:p>
        </p:txBody>
      </p:sp>
      <p:sp>
        <p:nvSpPr>
          <p:cNvPr id="3" name="Espace réservé du contenu 2"/>
          <p:cNvSpPr>
            <a:spLocks noGrp="1"/>
          </p:cNvSpPr>
          <p:nvPr>
            <p:ph idx="1"/>
          </p:nvPr>
        </p:nvSpPr>
        <p:spPr>
          <a:xfrm>
            <a:off x="428596" y="2332037"/>
            <a:ext cx="8229600" cy="4525963"/>
          </a:xfrm>
        </p:spPr>
        <p:txBody>
          <a:bodyPr>
            <a:normAutofit fontScale="85000" lnSpcReduction="20000"/>
          </a:bodyPr>
          <a:lstStyle/>
          <a:p>
            <a:r>
              <a:rPr lang="fr-FR" dirty="0" smtClean="0"/>
              <a:t>La Grande Alliance entre les États-Unis, la Grande-Bretagne et l'Union soviétique avait pour objectif d'abattre l'Allemagne nazie. Les premiers désaccord apparurent entre les alliés au cours des conférences de 1945, tenues à Yalta et à Potsdam. Ces causes profondes à l'origine de la bipolarisation (partage du monde en deux camps) du monde vont se fragiliser sur quatre sujets principaux de désaccord qui instaureront l'état de guerre froide de manière irréversible dés 1947, à peine plus de deux ans après la fin de la Seconde Guerre mondiale : les impératifs de sécurité nationale des deux Grands, l'avenir de l'Allemagne, le sort de la Pologne et de l'Europe de l'Est en général et la reconstruction économique de l'Europe.</a:t>
            </a:r>
            <a:endParaRPr lang="fr-FR" dirty="0"/>
          </a:p>
        </p:txBody>
      </p:sp>
    </p:spTree>
  </p:cSld>
  <p:clrMapOvr>
    <a:masterClrMapping/>
  </p:clrMapOvr>
  <p:transition advClick="0" advTm="13000">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normAutofit fontScale="90000"/>
          </a:bodyPr>
          <a:lstStyle/>
          <a:p>
            <a:r>
              <a:rPr lang="fr-FR" dirty="0" smtClean="0"/>
              <a:t>Principaux dirigeants soviétiques</a:t>
            </a:r>
            <a:endParaRPr lang="fr-FR" dirty="0"/>
          </a:p>
        </p:txBody>
      </p:sp>
      <p:sp>
        <p:nvSpPr>
          <p:cNvPr id="10" name="Espace réservé du contenu 9"/>
          <p:cNvSpPr>
            <a:spLocks noGrp="1"/>
          </p:cNvSpPr>
          <p:nvPr>
            <p:ph idx="1"/>
          </p:nvPr>
        </p:nvSpPr>
        <p:spPr>
          <a:xfrm>
            <a:off x="0" y="1214422"/>
            <a:ext cx="9144000" cy="5643578"/>
          </a:xfrm>
        </p:spPr>
        <p:txBody>
          <a:bodyPr/>
          <a:lstStyle/>
          <a:p>
            <a:endParaRPr lang="fr-FR" dirty="0" smtClean="0"/>
          </a:p>
          <a:p>
            <a:pPr>
              <a:buNone/>
            </a:pPr>
            <a:r>
              <a:rPr lang="fr-FR" dirty="0" smtClean="0"/>
              <a:t>                                                               </a:t>
            </a:r>
          </a:p>
          <a:p>
            <a:pPr>
              <a:buNone/>
            </a:pPr>
            <a:endParaRPr lang="fr-FR" dirty="0" smtClean="0"/>
          </a:p>
          <a:p>
            <a:pPr>
              <a:buNone/>
            </a:pPr>
            <a:endParaRPr lang="fr-FR" dirty="0" smtClean="0"/>
          </a:p>
          <a:p>
            <a:pPr>
              <a:buNone/>
            </a:pPr>
            <a:r>
              <a:rPr lang="fr-FR" dirty="0" smtClean="0"/>
              <a:t>Staline </a:t>
            </a:r>
            <a:r>
              <a:rPr lang="fr-FR" dirty="0" smtClean="0"/>
              <a:t>(1878-1953)  </a:t>
            </a:r>
            <a:r>
              <a:rPr lang="fr-FR" dirty="0" smtClean="0"/>
              <a:t> Khrouchtchev(1894-1971</a:t>
            </a:r>
            <a:r>
              <a:rPr lang="fr-FR" dirty="0" smtClean="0"/>
              <a:t>)</a:t>
            </a:r>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r>
              <a:rPr lang="fr-FR" dirty="0" smtClean="0"/>
              <a:t>Brejnev </a:t>
            </a:r>
            <a:r>
              <a:rPr lang="fr-FR" dirty="0" smtClean="0"/>
              <a:t>Kossyguine (1904-1980) </a:t>
            </a:r>
            <a:r>
              <a:rPr lang="fr-FR" dirty="0" smtClean="0"/>
              <a:t> Gorbatchev (1931-…)</a:t>
            </a: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p:txBody>
      </p:sp>
      <p:sp>
        <p:nvSpPr>
          <p:cNvPr id="1026" name="AutoShape 2" descr="data:image/jpeg;base64,/9j/4AAQSkZJRgABAQAAAQABAAD/2wCEAAkGBxQTEhQUExQUFhUXFx4YFhcYGRocFxoeGBwYGB0YGBoYHSggGBolHBcUITEhJSksLi4uFx8zODMsNygtLisBCgoKDgwNGhAPGiwZFBk4NzcrLCwrKysrNywsKzI3LDcsKysrKysrKywsNysrKysrKyssKysrKysrKysrKysrK//AABEIAQkAvgMBIgACEQEDEQH/xAAcAAABBQEBAQAAAAAAAAAAAAAFAAMEBgcCAQj/xABEEAABAwIDBAUICAQGAwEBAAABAAIDBBEFBiESMUFREyI0YXEHMnOBkbGy0RYjQlRikpOhFDNSwRdyguHw8SRTY0MV/8QAFgEBAQEAAAAAAAAAAAAAAAAAAAEC/8QAGhEBAQADAQEAAAAAAAAAAAAAAAECETESQf/aAAwDAQACEQMRAD8A0nLWAUzqWAmCEkxMuTG2/mt7kT+jdL93h/TZ8l5lXslP6KP4GospprK3YV9G6X7vD+mz5JfRul+7w/ps+SKpJpPVCvo3S/d4f02fJL6N0v3eH9NnyRVJNHqhX0bpfu8P6bPkl9G6X7vD+mz5IoSg+N5lgpm3keCeDG2Lj6uHrTR6rv6OUv3eH9NnyS+jlL93h/TZ8ln2L+UKokNoNmJvhtP/AH0CqOI4pUS6vqJj/rIHsCaPVba7AKQb4IB4sZ8lx/8AxaL/ANVN+WP5LCC5x+2825uJ95XoiP8AUT6ymj1W9jLtL93g/TZ8l79HKX7vD+mz5LDosSmYQY5pWHuebew6I3R52rmWPTNcOTgD7k0eq1b6N0v3eH9NnyS+jdL93h/TZ8lTMM8pDr/XxtI5s0I9RV0wjH4Kn+U8E/0nR3sTR6rz6N0v3eH9NnyS+jdL93h/TZ8kVSTR6oV9G6X7vD+mz5JfRul+7w/ps+SKpJo9UK+jdL93h/TZ8kvo3S/d4f02fJFUk0eqrGYcv0zaaciCEERPIIjb/S7uT2UsSMsLXHkFNzN2Wf0T/gcgWQOzN8AkW3cg3lXskHoo/gaiyE5V7JB6KP4GosqmXSSSSRCTVTUNja57zZrRckrt7rAk6AalYp5Q86meQxRuIhbpp9o8/BBOzP5Q5JS5kB6OPUX+27vvwVRp5DISQS8k631PtQ7DaJ87gG8+auuH0kFIWl5O27qu/D80AP8Ah9o7jy3ag9/cn4sOdqHA35WRrFQA51wSw+dbzmkahw5jim6+tu2ORxFwLF3P/vcgD1WH7IDgQbtPt5Jg0zrBGcLnjlkDDoHPF/HeR3bk7KWbcZ4GVwt4IK4+A3N76aHRcQxG9rHfr/ZWtz4j07Ta+22x5C1rpqcRskhlA6pBjlHeNQbIK86NzXEEb9QuW1L436EtcNxBII4o5UFslSALbLbn1WunMRwxhc1wvctHt5oLblPPW1sxVO86NkG48Bt8ir+F85zAx6d+9bTkLFv4mjjcTdzbsce9unusgsaSSSBJJJIBmZuyz+if8DkByB2ZvgEezN2Wf0T/AIHIDkDszfAKLeQbyr2SD0UfwNRZCcq9kg9FH8DUWVMukkkuJZA0Fx3AXPqRGf8AlbzN0MP8PGfrJPOI4N096xekpHzmzdeY5LvNmNOqauSUuJBcbAchoAPUPerPkukjexxY4h9rFo3j/ZBLwyrgpYbFw6U8LFC8Wx0T2a9oOzfZc3RwHeOIUPFMMl6dzN5J05m/IKy4RkPzX7Wv2h38kEXD66bow193s+zIPOGzoL810+YHbDRdjhZzeF/6hyO5aVQYM0NDdkeA3DwUWsyo06tAHP1oMrpJyyRttC29++43pynqiZBf7Lrj3LRfoU29yNV0Mms2r7OoQUZ3XfoD9YNm/Jw3FE4aB8jXtLHDUOvYb92ivUGVmt5f7o1TYc1o0HrQZtRZceHkhpsQB6hvTuYKGSKNxDbvdb1DctSFOExUUbSNQCg+f6yoJ2RbUCxVs8kuKmOoMJ1bKNO4tGn7KP5S8LEUjXhoDHaacCeKruUpujraZwvbpB7DoUH0WkvAvUCSSSQDMzdln9E/4HIDkDszfAI9mbss/on/AAOQHIHZm+AUW8g3lXskHoo/gaiyE5V7JB6KP4GosqZdJV3yg4j0FBPJx2dkf6tFYlQvLTMG4a+/9TbDvuiPnTbtYtCLUk8zSNlzg86DZ3+wb0MiqNkgho0PFWvLL3BslVKAAwaE7/ActUFtyxGWvYyU7cpsDc9Zt+8rVaWhDQLDWyyjyVU0k08k8lz1r3534eoLZwEEdrbHcnW+C4d53tXoCB247l5sBc7uC9aUHYTkRTLnWXTHIH1zJuXocuJCgrebaJk0D2ObtaG1+BtvWFbRjkFhYsf+4K+iq6MFrhzCwfOFAYp3cibj3oPoalddjTzaD+wTqg4JNt08LucbT+wU5AkkkkAzM3ZZ/RP+ByA5A7M3wCPZm7LP6J/wOQHIHZm+AUW8g3lXskHoo/gaiyE5V7JB6KP4GosqZdJZ95b6Qvwx7h9hzXHv1Wgqs+UinMmG1LRv2L+w3RHy9SQl7rNF+atmD0jpyIS6zW625+AVWoKnYO/fyV1yRW7UpbG1zi7fpf2ngEGtZToI4GNYwWHvPEq03NkBwiiIAc83NtByROuqQxhJPBAziOKwwgullDQPWUIHlBoQ0kS7uYPyWeVGBVFdUPIJDSdL7rIg/wAm9MwATVHRutqCW39Q3oNAocx08wvHKxwtuB19m9F6WcONhyusTk8m42h0FWxx32PVP7b0awd9bRO6N7uk2hZutyNd10Gsht7LyKw9qgYO+TZG2LHlyXmLxuMZERs46A8jzQFpJ2tF3ENHeVXMUztRw3vKHHkBf1XVAjyyZH/+XXmwO4GwuPerbheW8OY2zYnS8dote71jRA/geboKwlrbNdbcTZUjyj0lte/RXHE8s00g6WmHRuB3s0NxwIO5B87xl1GXOuSy2p4oLvk196GmP/yajACB5GP/AIFN6Me8o6gSSSSAZmbss/on/A5Acgdmb4BHszdln9E/4HIDkDszfAKLeQbyr2SD0UfwNRZCcq9kg9FH8DUWVMukoeL0vSwyRnc5pB9amLiZ9mkoj48rabopJIz9h5b7Cr95I43GR2vV5Dfv3uPJc5vyPO+tlkjYRFI7aBItYka/ujHk4w11O94cDfaseWmvvQatAmK2IP0duT0ElwoNewvdYXA/5qgrGZswvie2joo5Cd8z4m7T2t5AjQOOu9A5K6rhiklhgiZIBo2YGWocSbXuSANL6BaDRRMpmOEYILjdzwLuJ7zxUGRwLiXOuCb2cyw0/ugz6XFMVnjDpoZmsawmVzoxsk36pisLssO/epmXa6oqJY2Pu920AD3XGpVsxWqfMOjaCG+J1/dFcpZfZC7pPt2t3BAaq2mPZtZDsac90Lwx2yToD8kVxUiwUITDY2bjVBlOE4a/puvKGhp6xP8ANH+QO09aK4zlerdUmSjc6SIstaZ7tCRYutfeL3CsWKYEHda1ze//AFyRbDpy1oHVFtL8QgAZXwuqo5Y+neXRvYW776nUA+u+qKZupw6llZY9Zht7NEUZOXPG1qP2XGN2dG7Thp8kEjJrbUNMP/mEZWe+T3GS6eWn1DWNGzrpz3cOPsWhIEkkkgGZm7LP6J/wOQHIHZm+AR7M3ZZ/RP8AgcgOQOzN8Aot5BvKvZIPRR/A1FkJyr2SD0UfwNRZUy6SgY3KWwvcN4aSPUCVPULGI9qF45tI9oKIx/JuJVoihlqpDNBVuLQ0+dGd4I7if7K3fwoiPMqq1WNCgwuiDWh7+hOzfmCRfxVqpnPdBA+UASOjDnAcCQgLUEylmAlC8P0KNQSIIk0B7woklPfUi/ijrniygVc4AKAPVShoO4CyKZerWys2gbi+zfvCzvOOMkNLGak6I7huaKGio4B13OczaIa1zjtfavyN0FxxcmwUKnhJagmMZna+Bk7TeI6A2sR3EEb0/g2YQ+AvbdwGpAF3HuA5oD9LICQw7yPclNRWdpqq9QV8lXEZY43RvbqA4WdtX1b3aDVF8vY10zet540c07wUBBlNs70LxeWzXeCMVElwqvjMuhQVfJzzHiLHcJLg28D81sSx7Bix1ZT7I16XTXhbUrYUCSSSQDMzdln9E/4HIDkDszfAI7mbstR6J/wOQLIHZm+AUW8g3lXskHoo/gaiyE5V7JT+ij+BqLKwy6SaqWXaR3J1JEYdnPAZJmRRQgl8T3xkdz3bbXeFirNgWIumpmtlbsyxHo5B3jcfZZHMYwrYqhOCQC0teBx5H1IJANhz9LbTr34ElBMhkIKLUlQgrBfmpcLrIDckmipebMYLBss1cdw/6ViqJTs6b1XK6qFM0zljXSFwbGHbr7ifUEAjLdLHG4VFURtOvsMdbS32ijOF45T7Uv8ADjrG5IPm35+tVOs2nWY89I5zA4NA3AuLreLrAKLhtVsEOa6zwSH6Wa3Q2Fx5xuNOQQF6mtrZHyQySxMjLeke3YB2G+rcU/lnGadtMOjaQxriHOGu0QLg+se9VvEa/Yp5y3WSfZZob2YN7jy2nX9QUPKFWIWyQOcBsvbIL/y3B2jg71INQwvPNNoA7Y7t1v8AtSZ4mvd/E05Bv52zx79FnNTQxmWYsi22EBxbfrAgf/kee7TuXGGYy+kcySLadGR1mk8DofWEGsivLm63QDH6izCbqXSVTZBtxm7HC49fBBczNJYdDogWUaQmspnkjzbgeAcT/Za4s38ntITOHEaRx+wv0t7FpCBJJJIBmZuyz+if8DkByB2ZvgEezN2Wf0T/AIHIDkDszfAKLeQbyr2Sn9Cz4QiyE5V7JB6KP4GoskMukkkkqiNXU3SNtx4KlYpgNTK4Rtb0YHX6W4Iu3UNA36mwV+XlkGfQklouLHj3Hj+6eBUvGIg2V1ud/UVFGqBqUlwuTZoOp5WWZ1WPNqal5ftOjZ5jL2Y0AWLzyuVc8wZffUN2Y5HR/wBVjo4d4VDGQqlsro2HaFtToG232N0A2qxV0chHSa7rtOtrWsD3KG6rkkZ0EDHbO2XEjVznHTU8AASrFHkKXbsRpzU+TA20zb9J1u7RBWafJ2ISEWicBbi62g3cU5LkbEo9f4cm2+xB9qOwYwW7pH3Om8lHMLx6Zps6Rz/E6696DN3VVbB1XdNGAb2IO8cdU02tLjvIcXEkX07/AN9VtplZO3ZlaHX33+aq+N5EgPXiJaeICAFljOBphsSAuZfS28HkBxV2NX/Extc1pbtuDWg6GziBdQsCy9BF9nbNtS7XVWLBINqohZYWa4v9TdR+6C7YPhUdOzYjbbmeJPMlT14F6gSSSSAZmbss/on/AAOQHIHZm+AR7M3Zaj0T/gcgOQOzN8Aot5BvKvZIPRR/A1FkJyr2SD0UfwNRZUy6SSSSISSSSCuZkitI13MW9iGhqL5neB0Xe6wQ1zLXQcMZdOwwgXsL35qO2RTI5RZBxJBpogGIZZbNfavqrS2UcbJqtxBkbSbjTvQZxUZBYHaPcESwvKMbHXu5y7rcbO21+9tzf+ym4LjLZASN4330QEXYXsjd4lQ5qc8FMfWl3V9qiT1TW6XF0EcM2QrBkanu6WXwYPef7Kq1la2znE2a0XJ4aKZ5Nc+xyu/hXtEbrnonX0ffWx/F3INNSSSQJJJJALzN2Wo9E/4HIFkDszfAI9mbss/on/A5Acgdmb4BRbyDeVeyQeij+BqLITlXskHoo/gaiypl0kkkkQkklAxzEm08EkriAGNv/sgynyoZsLMRpYmn6uN42+V3aa+F1c2vvxvpf+6wvEJjUvldJ5z3l3hfdqtF8m+Omop+hkP18A2XX3uaLAO70FonjJ1FhZNmQjeL8lODQU0YroA2JYgGAm9jyVBxzMMhcQCC3uK0fEqEFpBF7hZ9iGAsaTpbuQBDjLtmxXWE4zJGbgE34WVgwbCmB2rb+KNOpWDc21uQQQIsZne3qt2RzK8p2SONy423uJ4e1EIKYv6oFh/b5KmZtzDt3pqc9QH6x4+0RwB5II2Yse6V3RMuI27yNNr5oXTTGN7XRkhzSHAjgRuUUttoumEoPpHIGb2V0AuQJmiz2+Gm0L7wrWvk/DMRkglbLE8se3cR7vDmt2yP5Q4qpgZUObFONCCbNf8AiaTp6kF6SXjXA6g3C9QDMzdln9E/4HIDkDszfAI9mbss/on/AAOQHIHZm+AUW8g3lXskHoo/gaiyq2EY7BBRwGSRrbQs3kD7DULqfKKxxLaeN8pG82s0d5ceCQy6vpKZlqmN85zR4lYlmnykVkdh1GB46pbc39ZAB9SpNdjlVUNL3PcQTYXNrniAqjecw+UajpgfrBI/g1upWQZrzxPXO6xDYh5rBu9fMquYu+AmIU5LwIwZXG9y/iNeW5RgefjZBJa+/ipzaiSnkZVQO+saLEW0cDYlpQlsnWsd/JEKaYXO820sg2DLWYY62ESR2DgOuzi08f8AT3otTuufBYngGIikns8lkTz1ZW+dG78Q+2w8QVrlHWFpDZQGudqyQG8UoNutG71+adUE2tdoVTsSJc6w1VkxOYtvutZVw1QLidwCB7DoHa39VwEVZFcgACw3/wDOShUW08F+kcTfOlebMHr4nuCpubs4mYGnotpsA0km0D5bf0281nvQcZwzUHF1PSu+rF2ySA6uvva08ADpdVDZDSABaycbTDXgF5HTue9scYu95DW2O8nmOQGvqQN3ufWuhZEcYwoU+yWPEsRJYJBu2232mkcwQbcwELvqg72tUZytiUUM95oenj2SCzfvH7IQ2O/yTME5a8kGxHIoLvQ4rUU93wPliF+qy9wATcCx0NhZWfDvKtOwhs0bJe8HYd7iCs+oc2vGyJg2RjdwIsde8a6b0RnraSfrNvE6wOy+xYXC1xcagG/Hkg1Ouz9SzU0zXbcLzE8APabXLSLBw03qdkDszfAKlYdi0DaSoY3bj2o3XAtLCTsmxa8dZo7jorrkDs7fAKL8YU3F9m7HRPk2Q0Bwu4XLQbfvu7lYsIx9/V6WnkbE2xMhjIJ7rOIFlWIs4ysibHAyOJoA1DQSTbzrnjvQeuxGWY3kke/jqTb2KpWg5ozjTyP6rXGwMZc4NLg219mIebGCbajVUyTGgGtbFHsgNLesdo67zyug6SCZRHVxKfA0JsLf808UzQ7j4qwYJBG10bnbL5JJC2Jh3M2R1pH87C4A5lA3AyKm2JKgbUjyOji4gEi75b8PwlM5jjEdXM1mg29poG4B2ot3WKt8+WQ+lle4gulaXk3DjZrdpt3bwQBqqjmh20YJ7/zKeN27iBsm/fcIIruuLO3cUdy1m6WhHRSs/iKInWN2rmX4xknnwVbbKpkM7S3U+0INXhFNVU75qCqc4NG06nkN3MA1IAPWbYc7qJiOKYbRksc51XUf+tttgG1+tbh3rGekLXExksvpdpI05abwrHggY2Ay2Bfezid9/wDpBKzZmCoqy1srmtjGrYmC0bb93EjmgQeALD9l3Uu62u9RiboOnGw8UYwwugp3TgfXTEw02nmjdJLz3aAoXhlEaiZse1stttSP4MY3VzvZcetTzj8T6svcwinazooWj7DBax14nUn/ADIC+X8vzxQSulbt0sjduRv2m2P8+PvbbUbyLqvV2HmCUsJDratc3UPadzm24WV3wnN7aSKWN7NpnRPEUl7mTaHVFuHgqnijhFFTQHWSNm1IeIMmojvyaLad6CGxxAJ0sFAghBGu9d1c42bD7Vrr2F1gOaDh1L4rx0RHFS2m6RCBiOrcGu1I04E66FfR+Qezt8AvnOSLqu8F9GZB7O3wCD5gj3DwXS6hIsOf+yT78UHKS72FyEEyhd1SpVQwtpYpNbtqHt421aHW9oUWjiBY4nmiDgDQS6Hq1DDfgNppFvE2Qe1Oa5nQGEWaHN2HuG8sP2ANzQePEr2dwfQUziD9W98R8L7YG9AFZMCkDqCtiP2HMnbprpZjv2sgHQEbQJ3KLWVO1oBYX0XVY+x0XFDCHvDTuO/1aoG2QkgkW04X19il4TW9G8td/Lf1Xjl+L1K4YHLhzX2fE5z3ggE+aHX6hbwsdL35IPn4U/Sx9CADsuDw3zbbXVIPHS+vgghVlKWm1ri92ngR4qFUS2/2H/OKLYXViWEsf57G6d4G6ydwRjIS+slZtRwWEbTukmNixuu8N84+pBExMGlhFPf66ZofUnixp1ZD6wbn1BAk5UTuke6SQlz3uLnE8STf2JsC+gFyTYDiSdwHegK5epmlzppL9FANs/ifcFjPEkX8AmTMZnvkebuc4uJOm/X/AJ4KXjY6GOOktqw9LMdLmRw82/JrTa3NDXOs09+7wPFB4Os7uC9jBuuGusNykMN0HcZ013p1pXLWhPbGmiBP1Y7wPuX0JkHs7fAL59kZ1HeB9y+gsg9nb4BB8yMOg3bgvdrUJqPcPBdoO3lcp1wuP39iZQSaVx2H27kSpj/4VW0nUPhdw/qI04g296HYcdXeCM0NO10GIWsCIGvbffdj9dfWgraM5WxBkUkokIDJYHxkkE2JsW2t3jegySBNJO/en49oEFu8LmHipLW6fJB6a91h1RpcbufFRXPLjcm5OnsTxi2v906yABBDuWkEXCKZhxSKXoYqdrmQQts3aOr3O1e9wHEnj3KJWeb61CQJGstxtYZKp46kA6gO58zv5be8A9Y+pCIYXPc1jGlz3ENa0byTwVjzMWsEVFEQY6fV7v65nfzHHnbRo7ggABznO2nG5cSXE66k3J/uuZSXOsDfgF292yARvIXlOwbzfuQdvZYaryB69O83XUDLIJLB1lKYL8NFGYVMaNAg5qGjYd4H3Lfcg9nb4BYFVeY7wPuW+5B7O3wCD5hi3DwRKPB3uaHNdFqLgGRoNvWdENg3C3JF6PL/AE1ujmgLiLua4lrm2330KDmbDXxNBkDRe4Fnsdc2v9knhffZQpobaf3T1RhgiI+shfe4PRuuRbQ30Canad6DrDxcnwRrLvWNU2+j6WUAHXVtjoPUUCpJS14I8PavYqpzHlwNzYg94dvH7oIzdwXQXgXoKB1ilN3e9Qy3hqn43OOiCTC3kvS3elHJZTI9QgEVW4eKilTsU3jXgobG3QWrJMbIWT18lrxfVUzeJmkGjx/lFyg3R2vc6m5cdOOt9FDpZrOAOoJ3HdrpdTsVjcxoDje+gI5IBrzcqXt8AoQTsYPD1oJXRldxtt/desJKesCLIPY22UuE33hRACOKfifwQd10dmO8D7lvGQezt8AsPeA5jgf6Xe4rcMg9nb4BFUnFPJHC1/1IeG8Ou4+9R6byZOjcXMLgSC0m53OFiNe5bRKuERibfJKBuDvzOXf+FX+f8xW0pIMT/wAJh+P8zl5/hKPx/mcttSQYl/hKPx/mcl/hKPx/mcttSQYsPJWfx/mK9HktP4vzFbQkgxb/AAsP4vzFODyZO5v9pWypIMVl8lW1v2j/AKj/AGXg8k9v6vzOW1pIMTPklH4vzOXT/JTfftm34nLakkGJjyTj8X5nLpvkpt/V+YrakkGMDyXHm72lejyYO5u9pWzJIMaPkxdzf7Sl/hi7m72lbKkgxweTN24l9uOpWn5YwswxBpRQJ9m5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data:image/jpeg;base64,/9j/4AAQSkZJRgABAQAAAQABAAD/2wCEAAkGBxQTEhQUExQUFhUXFx4YFhcYGRocFxoeGBwYGB0YGBoYHSggGBolHBcUITEhJSksLi4uFx8zODMsNygtLisBCgoKDgwNGhAPGiwZFBk4NzcrLCwrKysrNywsKzI3LDcsKysrKysrKywsNysrKysrKyssKysrKysrKysrKysrK//AABEIAQkAvgMBIgACEQEDEQH/xAAcAAABBQEBAQAAAAAAAAAAAAAFAAMEBgcCAQj/xABEEAABAwIDBAUICAQGAwEBAAABAAIDBBEFBiESMUFREyI0YXEHMnOBkbGy0RYjQlRikpOhFDNSwRdyguHw8SRTY0MV/8QAFgEBAQEAAAAAAAAAAAAAAAAAAAEC/8QAGhEBAQADAQEAAAAAAAAAAAAAAAECETESQf/aAAwDAQACEQMRAD8A0nLWAUzqWAmCEkxMuTG2/mt7kT+jdL93h/TZ8l5lXslP6KP4GospprK3YV9G6X7vD+mz5JfRul+7w/ps+SKpJpPVCvo3S/d4f02fJL6N0v3eH9NnyRVJNHqhX0bpfu8P6bPkl9G6X7vD+mz5IoSg+N5lgpm3keCeDG2Lj6uHrTR6rv6OUv3eH9NnyS+jlL93h/TZ8ln2L+UKokNoNmJvhtP/AH0CqOI4pUS6vqJj/rIHsCaPVba7AKQb4IB4sZ8lx/8AxaL/ANVN+WP5LCC5x+2825uJ95XoiP8AUT6ymj1W9jLtL93g/TZ8l79HKX7vD+mz5LDosSmYQY5pWHuebew6I3R52rmWPTNcOTgD7k0eq1b6N0v3eH9NnyS+jdL93h/TZ8lTMM8pDr/XxtI5s0I9RV0wjH4Kn+U8E/0nR3sTR6rz6N0v3eH9NnyS+jdL93h/TZ8kVSTR6oV9G6X7vD+mz5JfRul+7w/ps+SKpJo9UK+jdL93h/TZ8kvo3S/d4f02fJFUk0eqrGYcv0zaaciCEERPIIjb/S7uT2UsSMsLXHkFNzN2Wf0T/gcgWQOzN8AkW3cg3lXskHoo/gaiyE5V7JB6KP4GosqmXSSSSRCTVTUNja57zZrRckrt7rAk6AalYp5Q86meQxRuIhbpp9o8/BBOzP5Q5JS5kB6OPUX+27vvwVRp5DISQS8k631PtQ7DaJ87gG8+auuH0kFIWl5O27qu/D80AP8Ah9o7jy3ag9/cn4sOdqHA35WRrFQA51wSw+dbzmkahw5jim6+tu2ORxFwLF3P/vcgD1WH7IDgQbtPt5Jg0zrBGcLnjlkDDoHPF/HeR3bk7KWbcZ4GVwt4IK4+A3N76aHRcQxG9rHfr/ZWtz4j07Ta+22x5C1rpqcRskhlA6pBjlHeNQbIK86NzXEEb9QuW1L436EtcNxBII4o5UFslSALbLbn1WunMRwxhc1wvctHt5oLblPPW1sxVO86NkG48Bt8ir+F85zAx6d+9bTkLFv4mjjcTdzbsce9unusgsaSSSBJJJIBmZuyz+if8DkByB2ZvgEezN2Wf0T/AIHIDkDszfAKLeQbyr2SD0UfwNRZCcq9kg9FH8DUWVMukkkuJZA0Fx3AXPqRGf8AlbzN0MP8PGfrJPOI4N096xekpHzmzdeY5LvNmNOqauSUuJBcbAchoAPUPerPkukjexxY4h9rFo3j/ZBLwyrgpYbFw6U8LFC8Wx0T2a9oOzfZc3RwHeOIUPFMMl6dzN5J05m/IKy4RkPzX7Wv2h38kEXD66bow193s+zIPOGzoL810+YHbDRdjhZzeF/6hyO5aVQYM0NDdkeA3DwUWsyo06tAHP1oMrpJyyRttC29++43pynqiZBf7Lrj3LRfoU29yNV0Mms2r7OoQUZ3XfoD9YNm/Jw3FE4aB8jXtLHDUOvYb92ivUGVmt5f7o1TYc1o0HrQZtRZceHkhpsQB6hvTuYKGSKNxDbvdb1DctSFOExUUbSNQCg+f6yoJ2RbUCxVs8kuKmOoMJ1bKNO4tGn7KP5S8LEUjXhoDHaacCeKruUpujraZwvbpB7DoUH0WkvAvUCSSSQDMzdln9E/4HIDkDszfAI9mbss/on/AAOQHIHZm+AUW8g3lXskHoo/gaiyE5V7JB6KP4GosqZdJV3yg4j0FBPJx2dkf6tFYlQvLTMG4a+/9TbDvuiPnTbtYtCLUk8zSNlzg86DZ3+wb0MiqNkgho0PFWvLL3BslVKAAwaE7/ActUFtyxGWvYyU7cpsDc9Zt+8rVaWhDQLDWyyjyVU0k08k8lz1r3534eoLZwEEdrbHcnW+C4d53tXoCB247l5sBc7uC9aUHYTkRTLnWXTHIH1zJuXocuJCgrebaJk0D2ObtaG1+BtvWFbRjkFhYsf+4K+iq6MFrhzCwfOFAYp3cibj3oPoalddjTzaD+wTqg4JNt08LucbT+wU5AkkkkAzM3ZZ/RP+ByA5A7M3wCPZm7LP6J/wOQHIHZm+AUW8g3lXskHoo/gaiyE5V7JB6KP4GosqZdJZ95b6Qvwx7h9hzXHv1Wgqs+UinMmG1LRv2L+w3RHy9SQl7rNF+atmD0jpyIS6zW625+AVWoKnYO/fyV1yRW7UpbG1zi7fpf2ngEGtZToI4GNYwWHvPEq03NkBwiiIAc83NtByROuqQxhJPBAziOKwwgullDQPWUIHlBoQ0kS7uYPyWeVGBVFdUPIJDSdL7rIg/wAm9MwATVHRutqCW39Q3oNAocx08wvHKxwtuB19m9F6WcONhyusTk8m42h0FWxx32PVP7b0awd9bRO6N7uk2hZutyNd10Gsht7LyKw9qgYO+TZG2LHlyXmLxuMZERs46A8jzQFpJ2tF3ENHeVXMUztRw3vKHHkBf1XVAjyyZH/+XXmwO4GwuPerbheW8OY2zYnS8dote71jRA/geboKwlrbNdbcTZUjyj0lte/RXHE8s00g6WmHRuB3s0NxwIO5B87xl1GXOuSy2p4oLvk196GmP/yajACB5GP/AIFN6Me8o6gSSSSAZmbss/on/A5Acgdmb4BHszdln9E/4HIDkDszfAKLeQbyr2SD0UfwNRZCcq9kg9FH8DUWVMukoeL0vSwyRnc5pB9amLiZ9mkoj48rabopJIz9h5b7Cr95I43GR2vV5Dfv3uPJc5vyPO+tlkjYRFI7aBItYka/ujHk4w11O94cDfaseWmvvQatAmK2IP0duT0ElwoNewvdYXA/5qgrGZswvie2joo5Cd8z4m7T2t5AjQOOu9A5K6rhiklhgiZIBo2YGWocSbXuSANL6BaDRRMpmOEYILjdzwLuJ7zxUGRwLiXOuCb2cyw0/ugz6XFMVnjDpoZmsawmVzoxsk36pisLssO/epmXa6oqJY2Pu920AD3XGpVsxWqfMOjaCG+J1/dFcpZfZC7pPt2t3BAaq2mPZtZDsac90Lwx2yToD8kVxUiwUITDY2bjVBlOE4a/puvKGhp6xP8ANH+QO09aK4zlerdUmSjc6SIstaZ7tCRYutfeL3CsWKYEHda1ze//AFyRbDpy1oHVFtL8QgAZXwuqo5Y+neXRvYW776nUA+u+qKZupw6llZY9Zht7NEUZOXPG1qP2XGN2dG7Thp8kEjJrbUNMP/mEZWe+T3GS6eWn1DWNGzrpz3cOPsWhIEkkkgGZm7LP6J/wOQHIHZm+AR7M3ZZ/RP8AgcgOQOzN8Aot5BvKvZIPRR/A1FkJyr2SD0UfwNRZUy6SgY3KWwvcN4aSPUCVPULGI9qF45tI9oKIx/JuJVoihlqpDNBVuLQ0+dGd4I7if7K3fwoiPMqq1WNCgwuiDWh7+hOzfmCRfxVqpnPdBA+UASOjDnAcCQgLUEylmAlC8P0KNQSIIk0B7woklPfUi/ijrniygVc4AKAPVShoO4CyKZerWys2gbi+zfvCzvOOMkNLGak6I7huaKGio4B13OczaIa1zjtfavyN0FxxcmwUKnhJagmMZna+Bk7TeI6A2sR3EEb0/g2YQ+AvbdwGpAF3HuA5oD9LICQw7yPclNRWdpqq9QV8lXEZY43RvbqA4WdtX1b3aDVF8vY10zet540c07wUBBlNs70LxeWzXeCMVElwqvjMuhQVfJzzHiLHcJLg28D81sSx7Bix1ZT7I16XTXhbUrYUCSSSQDMzdln9E/4HIDkDszfAI7mbstR6J/wOQLIHZm+AUW8g3lXskHoo/gaiyE5V7JT+ij+BqLKwy6SaqWXaR3J1JEYdnPAZJmRRQgl8T3xkdz3bbXeFirNgWIumpmtlbsyxHo5B3jcfZZHMYwrYqhOCQC0teBx5H1IJANhz9LbTr34ElBMhkIKLUlQgrBfmpcLrIDckmipebMYLBss1cdw/6ViqJTs6b1XK6qFM0zljXSFwbGHbr7ifUEAjLdLHG4VFURtOvsMdbS32ijOF45T7Uv8ADjrG5IPm35+tVOs2nWY89I5zA4NA3AuLreLrAKLhtVsEOa6zwSH6Wa3Q2Fx5xuNOQQF6mtrZHyQySxMjLeke3YB2G+rcU/lnGadtMOjaQxriHOGu0QLg+se9VvEa/Yp5y3WSfZZob2YN7jy2nX9QUPKFWIWyQOcBsvbIL/y3B2jg71INQwvPNNoA7Y7t1v8AtSZ4mvd/E05Bv52zx79FnNTQxmWYsi22EBxbfrAgf/kee7TuXGGYy+kcySLadGR1mk8DofWEGsivLm63QDH6izCbqXSVTZBtxm7HC49fBBczNJYdDogWUaQmspnkjzbgeAcT/Za4s38ntITOHEaRx+wv0t7FpCBJJJIBmZuyz+if8DkByB2ZvgEezN2Wf0T/AIHIDkDszfAKLeQbyr2Sn9Cz4QiyE5V7JB6KP4GoskMukkkkqiNXU3SNtx4KlYpgNTK4Rtb0YHX6W4Iu3UNA36mwV+XlkGfQklouLHj3Hj+6eBUvGIg2V1ud/UVFGqBqUlwuTZoOp5WWZ1WPNqal5ftOjZ5jL2Y0AWLzyuVc8wZffUN2Y5HR/wBVjo4d4VDGQqlsro2HaFtToG232N0A2qxV0chHSa7rtOtrWsD3KG6rkkZ0EDHbO2XEjVznHTU8AASrFHkKXbsRpzU+TA20zb9J1u7RBWafJ2ISEWicBbi62g3cU5LkbEo9f4cm2+xB9qOwYwW7pH3Om8lHMLx6Zps6Rz/E6696DN3VVbB1XdNGAb2IO8cdU02tLjvIcXEkX07/AN9VtplZO3ZlaHX33+aq+N5EgPXiJaeICAFljOBphsSAuZfS28HkBxV2NX/Extc1pbtuDWg6GziBdQsCy9BF9nbNtS7XVWLBINqohZYWa4v9TdR+6C7YPhUdOzYjbbmeJPMlT14F6gSSSSAZmbss/on/AAOQHIHZm+AR7M3Zaj0T/gcgOQOzN8Aot5BvKvZIPRR/A1FkJyr2SD0UfwNRZUy6SSSSISSSSCuZkitI13MW9iGhqL5neB0Xe6wQ1zLXQcMZdOwwgXsL35qO2RTI5RZBxJBpogGIZZbNfavqrS2UcbJqtxBkbSbjTvQZxUZBYHaPcESwvKMbHXu5y7rcbO21+9tzf+ym4LjLZASN4330QEXYXsjd4lQ5qc8FMfWl3V9qiT1TW6XF0EcM2QrBkanu6WXwYPef7Kq1la2znE2a0XJ4aKZ5Nc+xyu/hXtEbrnonX0ffWx/F3INNSSSQJJJJALzN2Wo9E/4HIFkDszfAI9mbss/on/A5Acgdmb4BRbyDeVeyQeij+BqLITlXskHoo/gaiypl0kkkkQkklAxzEm08EkriAGNv/sgynyoZsLMRpYmn6uN42+V3aa+F1c2vvxvpf+6wvEJjUvldJ5z3l3hfdqtF8m+Omop+hkP18A2XX3uaLAO70FonjJ1FhZNmQjeL8lODQU0YroA2JYgGAm9jyVBxzMMhcQCC3uK0fEqEFpBF7hZ9iGAsaTpbuQBDjLtmxXWE4zJGbgE34WVgwbCmB2rb+KNOpWDc21uQQQIsZne3qt2RzK8p2SONy423uJ4e1EIKYv6oFh/b5KmZtzDt3pqc9QH6x4+0RwB5II2Yse6V3RMuI27yNNr5oXTTGN7XRkhzSHAjgRuUUttoumEoPpHIGb2V0AuQJmiz2+Gm0L7wrWvk/DMRkglbLE8se3cR7vDmt2yP5Q4qpgZUObFONCCbNf8AiaTp6kF6SXjXA6g3C9QDMzdln9E/4HIDkDszfAI9mbss/on/AAOQHIHZm+AUW8g3lXskHoo/gaiyq2EY7BBRwGSRrbQs3kD7DULqfKKxxLaeN8pG82s0d5ceCQy6vpKZlqmN85zR4lYlmnykVkdh1GB46pbc39ZAB9SpNdjlVUNL3PcQTYXNrniAqjecw+UajpgfrBI/g1upWQZrzxPXO6xDYh5rBu9fMquYu+AmIU5LwIwZXG9y/iNeW5RgefjZBJa+/ipzaiSnkZVQO+saLEW0cDYlpQlsnWsd/JEKaYXO820sg2DLWYY62ESR2DgOuzi08f8AT3otTuufBYngGIikns8lkTz1ZW+dG78Q+2w8QVrlHWFpDZQGudqyQG8UoNutG71+adUE2tdoVTsSJc6w1VkxOYtvutZVw1QLidwCB7DoHa39VwEVZFcgACw3/wDOShUW08F+kcTfOlebMHr4nuCpubs4mYGnotpsA0km0D5bf0281nvQcZwzUHF1PSu+rF2ySA6uvva08ADpdVDZDSABaycbTDXgF5HTue9scYu95DW2O8nmOQGvqQN3ufWuhZEcYwoU+yWPEsRJYJBu2232mkcwQbcwELvqg72tUZytiUUM95oenj2SCzfvH7IQ2O/yTME5a8kGxHIoLvQ4rUU93wPliF+qy9wATcCx0NhZWfDvKtOwhs0bJe8HYd7iCs+oc2vGyJg2RjdwIsde8a6b0RnraSfrNvE6wOy+xYXC1xcagG/Hkg1Ouz9SzU0zXbcLzE8APabXLSLBw03qdkDszfAKlYdi0DaSoY3bj2o3XAtLCTsmxa8dZo7jorrkDs7fAKL8YU3F9m7HRPk2Q0Bwu4XLQbfvu7lYsIx9/V6WnkbE2xMhjIJ7rOIFlWIs4ysibHAyOJoA1DQSTbzrnjvQeuxGWY3kke/jqTb2KpWg5ozjTyP6rXGwMZc4NLg219mIebGCbajVUyTGgGtbFHsgNLesdo67zyug6SCZRHVxKfA0JsLf808UzQ7j4qwYJBG10bnbL5JJC2Jh3M2R1pH87C4A5lA3AyKm2JKgbUjyOji4gEi75b8PwlM5jjEdXM1mg29poG4B2ot3WKt8+WQ+lle4gulaXk3DjZrdpt3bwQBqqjmh20YJ7/zKeN27iBsm/fcIIruuLO3cUdy1m6WhHRSs/iKInWN2rmX4xknnwVbbKpkM7S3U+0INXhFNVU75qCqc4NG06nkN3MA1IAPWbYc7qJiOKYbRksc51XUf+tttgG1+tbh3rGekLXExksvpdpI05abwrHggY2Ay2Bfezid9/wDpBKzZmCoqy1srmtjGrYmC0bb93EjmgQeALD9l3Uu62u9RiboOnGw8UYwwugp3TgfXTEw02nmjdJLz3aAoXhlEaiZse1stttSP4MY3VzvZcetTzj8T6svcwinazooWj7DBax14nUn/ADIC+X8vzxQSulbt0sjduRv2m2P8+PvbbUbyLqvV2HmCUsJDratc3UPadzm24WV3wnN7aSKWN7NpnRPEUl7mTaHVFuHgqnijhFFTQHWSNm1IeIMmojvyaLad6CGxxAJ0sFAghBGu9d1c42bD7Vrr2F1gOaDh1L4rx0RHFS2m6RCBiOrcGu1I04E66FfR+Qezt8AvnOSLqu8F9GZB7O3wCD5gj3DwXS6hIsOf+yT78UHKS72FyEEyhd1SpVQwtpYpNbtqHt421aHW9oUWjiBY4nmiDgDQS6Hq1DDfgNppFvE2Qe1Oa5nQGEWaHN2HuG8sP2ANzQePEr2dwfQUziD9W98R8L7YG9AFZMCkDqCtiP2HMnbprpZjv2sgHQEbQJ3KLWVO1oBYX0XVY+x0XFDCHvDTuO/1aoG2QkgkW04X19il4TW9G8td/Lf1Xjl+L1K4YHLhzX2fE5z3ggE+aHX6hbwsdL35IPn4U/Sx9CADsuDw3zbbXVIPHS+vgghVlKWm1ri92ngR4qFUS2/2H/OKLYXViWEsf57G6d4G6ydwRjIS+slZtRwWEbTukmNixuu8N84+pBExMGlhFPf66ZofUnixp1ZD6wbn1BAk5UTuke6SQlz3uLnE8STf2JsC+gFyTYDiSdwHegK5epmlzppL9FANs/ifcFjPEkX8AmTMZnvkebuc4uJOm/X/AJ4KXjY6GOOktqw9LMdLmRw82/JrTa3NDXOs09+7wPFB4Os7uC9jBuuGusNykMN0HcZ013p1pXLWhPbGmiBP1Y7wPuX0JkHs7fAL59kZ1HeB9y+gsg9nb4BB8yMOg3bgvdrUJqPcPBdoO3lcp1wuP39iZQSaVx2H27kSpj/4VW0nUPhdw/qI04g296HYcdXeCM0NO10GIWsCIGvbffdj9dfWgraM5WxBkUkokIDJYHxkkE2JsW2t3jegySBNJO/en49oEFu8LmHipLW6fJB6a91h1RpcbufFRXPLjcm5OnsTxi2v906yABBDuWkEXCKZhxSKXoYqdrmQQts3aOr3O1e9wHEnj3KJWeb61CQJGstxtYZKp46kA6gO58zv5be8A9Y+pCIYXPc1jGlz3ENa0byTwVjzMWsEVFEQY6fV7v65nfzHHnbRo7ggABznO2nG5cSXE66k3J/uuZSXOsDfgF292yARvIXlOwbzfuQdvZYaryB69O83XUDLIJLB1lKYL8NFGYVMaNAg5qGjYd4H3Lfcg9nb4BYFVeY7wPuW+5B7O3wCD5hi3DwRKPB3uaHNdFqLgGRoNvWdENg3C3JF6PL/AE1ujmgLiLua4lrm2330KDmbDXxNBkDRe4Fnsdc2v9knhffZQpobaf3T1RhgiI+shfe4PRuuRbQ30Canad6DrDxcnwRrLvWNU2+j6WUAHXVtjoPUUCpJS14I8PavYqpzHlwNzYg94dvH7oIzdwXQXgXoKB1ilN3e9Qy3hqn43OOiCTC3kvS3elHJZTI9QgEVW4eKilTsU3jXgobG3QWrJMbIWT18lrxfVUzeJmkGjx/lFyg3R2vc6m5cdOOt9FDpZrOAOoJ3HdrpdTsVjcxoDje+gI5IBrzcqXt8AoQTsYPD1oJXRldxtt/desJKesCLIPY22UuE33hRACOKfifwQd10dmO8D7lvGQezt8AsPeA5jgf6Xe4rcMg9nb4BFUnFPJHC1/1IeG8Ou4+9R6byZOjcXMLgSC0m53OFiNe5bRKuERibfJKBuDvzOXf+FX+f8xW0pIMT/wAJh+P8zl5/hKPx/mcttSQYl/hKPx/mcl/hKPx/mcttSQYsPJWfx/mK9HktP4vzFbQkgxb/AAsP4vzFODyZO5v9pWypIMVl8lW1v2j/AKj/AGXg8k9v6vzOW1pIMTPklH4vzOXT/JTfftm34nLakkGJjyTj8X5nLpvkpt/V+YrakkGMDyXHm72lejyYO5u9pWzJIMaPkxdzf7Sl/hi7m72lbKkgxweTN24l9uOpWn5YwswxBpRQJ9m5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0" name="AutoShape 6" descr="data:image/jpeg;base64,/9j/4AAQSkZJRgABAQAAAQABAAD/2wCEAAkGBxQTEhQUExQUFhUXFx4YFhcYGRocFxoeGBwYGB0YGBoYHSggGBolHBcUITEhJSksLi4uFx8zODMsNygtLisBCgoKDgwNGhAPGiwZFBk4NzcrLCwrKysrNywsKzI3LDcsKysrKysrKywsNysrKysrKyssKysrKysrKysrKysrK//AABEIAQkAvgMBIgACEQEDEQH/xAAcAAABBQEBAQAAAAAAAAAAAAAFAAMEBgcCAQj/xABEEAABAwIDBAUICAQGAwEBAAABAAIDBBEFBiESMUFREyI0YXEHMnOBkbGy0RYjQlRikpOhFDNSwRdyguHw8SRTY0MV/8QAFgEBAQEAAAAAAAAAAAAAAAAAAAEC/8QAGhEBAQADAQEAAAAAAAAAAAAAAAECETESQf/aAAwDAQACEQMRAD8A0nLWAUzqWAmCEkxMuTG2/mt7kT+jdL93h/TZ8l5lXslP6KP4GospprK3YV9G6X7vD+mz5JfRul+7w/ps+SKpJpPVCvo3S/d4f02fJL6N0v3eH9NnyRVJNHqhX0bpfu8P6bPkl9G6X7vD+mz5IoSg+N5lgpm3keCeDG2Lj6uHrTR6rv6OUv3eH9NnyS+jlL93h/TZ8ln2L+UKokNoNmJvhtP/AH0CqOI4pUS6vqJj/rIHsCaPVba7AKQb4IB4sZ8lx/8AxaL/ANVN+WP5LCC5x+2825uJ95XoiP8AUT6ymj1W9jLtL93g/TZ8l79HKX7vD+mz5LDosSmYQY5pWHuebew6I3R52rmWPTNcOTgD7k0eq1b6N0v3eH9NnyS+jdL93h/TZ8lTMM8pDr/XxtI5s0I9RV0wjH4Kn+U8E/0nR3sTR6rz6N0v3eH9NnyS+jdL93h/TZ8kVSTR6oV9G6X7vD+mz5JfRul+7w/ps+SKpJo9UK+jdL93h/TZ8kvo3S/d4f02fJFUk0eqrGYcv0zaaciCEERPIIjb/S7uT2UsSMsLXHkFNzN2Wf0T/gcgWQOzN8AkW3cg3lXskHoo/gaiyE5V7JB6KP4GosqmXSSSSRCTVTUNja57zZrRckrt7rAk6AalYp5Q86meQxRuIhbpp9o8/BBOzP5Q5JS5kB6OPUX+27vvwVRp5DISQS8k631PtQ7DaJ87gG8+auuH0kFIWl5O27qu/D80AP8Ah9o7jy3ag9/cn4sOdqHA35WRrFQA51wSw+dbzmkahw5jim6+tu2ORxFwLF3P/vcgD1WH7IDgQbtPt5Jg0zrBGcLnjlkDDoHPF/HeR3bk7KWbcZ4GVwt4IK4+A3N76aHRcQxG9rHfr/ZWtz4j07Ta+22x5C1rpqcRskhlA6pBjlHeNQbIK86NzXEEb9QuW1L436EtcNxBII4o5UFslSALbLbn1WunMRwxhc1wvctHt5oLblPPW1sxVO86NkG48Bt8ir+F85zAx6d+9bTkLFv4mjjcTdzbsce9unusgsaSSSBJJJIBmZuyz+if8DkByB2ZvgEezN2Wf0T/AIHIDkDszfAKLeQbyr2SD0UfwNRZCcq9kg9FH8DUWVMukkkuJZA0Fx3AXPqRGf8AlbzN0MP8PGfrJPOI4N096xekpHzmzdeY5LvNmNOqauSUuJBcbAchoAPUPerPkukjexxY4h9rFo3j/ZBLwyrgpYbFw6U8LFC8Wx0T2a9oOzfZc3RwHeOIUPFMMl6dzN5J05m/IKy4RkPzX7Wv2h38kEXD66bow193s+zIPOGzoL810+YHbDRdjhZzeF/6hyO5aVQYM0NDdkeA3DwUWsyo06tAHP1oMrpJyyRttC29++43pynqiZBf7Lrj3LRfoU29yNV0Mms2r7OoQUZ3XfoD9YNm/Jw3FE4aB8jXtLHDUOvYb92ivUGVmt5f7o1TYc1o0HrQZtRZceHkhpsQB6hvTuYKGSKNxDbvdb1DctSFOExUUbSNQCg+f6yoJ2RbUCxVs8kuKmOoMJ1bKNO4tGn7KP5S8LEUjXhoDHaacCeKruUpujraZwvbpB7DoUH0WkvAvUCSSSQDMzdln9E/4HIDkDszfAI9mbss/on/AAOQHIHZm+AUW8g3lXskHoo/gaiyE5V7JB6KP4GosqZdJV3yg4j0FBPJx2dkf6tFYlQvLTMG4a+/9TbDvuiPnTbtYtCLUk8zSNlzg86DZ3+wb0MiqNkgho0PFWvLL3BslVKAAwaE7/ActUFtyxGWvYyU7cpsDc9Zt+8rVaWhDQLDWyyjyVU0k08k8lz1r3534eoLZwEEdrbHcnW+C4d53tXoCB247l5sBc7uC9aUHYTkRTLnWXTHIH1zJuXocuJCgrebaJk0D2ObtaG1+BtvWFbRjkFhYsf+4K+iq6MFrhzCwfOFAYp3cibj3oPoalddjTzaD+wTqg4JNt08LucbT+wU5AkkkkAzM3ZZ/RP+ByA5A7M3wCPZm7LP6J/wOQHIHZm+AUW8g3lXskHoo/gaiyE5V7JB6KP4GosqZdJZ95b6Qvwx7h9hzXHv1Wgqs+UinMmG1LRv2L+w3RHy9SQl7rNF+atmD0jpyIS6zW625+AVWoKnYO/fyV1yRW7UpbG1zi7fpf2ngEGtZToI4GNYwWHvPEq03NkBwiiIAc83NtByROuqQxhJPBAziOKwwgullDQPWUIHlBoQ0kS7uYPyWeVGBVFdUPIJDSdL7rIg/wAm9MwATVHRutqCW39Q3oNAocx08wvHKxwtuB19m9F6WcONhyusTk8m42h0FWxx32PVP7b0awd9bRO6N7uk2hZutyNd10Gsht7LyKw9qgYO+TZG2LHlyXmLxuMZERs46A8jzQFpJ2tF3ENHeVXMUztRw3vKHHkBf1XVAjyyZH/+XXmwO4GwuPerbheW8OY2zYnS8dote71jRA/geboKwlrbNdbcTZUjyj0lte/RXHE8s00g6WmHRuB3s0NxwIO5B87xl1GXOuSy2p4oLvk196GmP/yajACB5GP/AIFN6Me8o6gSSSSAZmbss/on/A5Acgdmb4BHszdln9E/4HIDkDszfAKLeQbyr2SD0UfwNRZCcq9kg9FH8DUWVMukoeL0vSwyRnc5pB9amLiZ9mkoj48rabopJIz9h5b7Cr95I43GR2vV5Dfv3uPJc5vyPO+tlkjYRFI7aBItYka/ujHk4w11O94cDfaseWmvvQatAmK2IP0duT0ElwoNewvdYXA/5qgrGZswvie2joo5Cd8z4m7T2t5AjQOOu9A5K6rhiklhgiZIBo2YGWocSbXuSANL6BaDRRMpmOEYILjdzwLuJ7zxUGRwLiXOuCb2cyw0/ugz6XFMVnjDpoZmsawmVzoxsk36pisLssO/epmXa6oqJY2Pu920AD3XGpVsxWqfMOjaCG+J1/dFcpZfZC7pPt2t3BAaq2mPZtZDsac90Lwx2yToD8kVxUiwUITDY2bjVBlOE4a/puvKGhp6xP8ANH+QO09aK4zlerdUmSjc6SIstaZ7tCRYutfeL3CsWKYEHda1ze//AFyRbDpy1oHVFtL8QgAZXwuqo5Y+neXRvYW776nUA+u+qKZupw6llZY9Zht7NEUZOXPG1qP2XGN2dG7Thp8kEjJrbUNMP/mEZWe+T3GS6eWn1DWNGzrpz3cOPsWhIEkkkgGZm7LP6J/wOQHIHZm+AR7M3ZZ/RP8AgcgOQOzN8Aot5BvKvZIPRR/A1FkJyr2SD0UfwNRZUy6SgY3KWwvcN4aSPUCVPULGI9qF45tI9oKIx/JuJVoihlqpDNBVuLQ0+dGd4I7if7K3fwoiPMqq1WNCgwuiDWh7+hOzfmCRfxVqpnPdBA+UASOjDnAcCQgLUEylmAlC8P0KNQSIIk0B7woklPfUi/ijrniygVc4AKAPVShoO4CyKZerWys2gbi+zfvCzvOOMkNLGak6I7huaKGio4B13OczaIa1zjtfavyN0FxxcmwUKnhJagmMZna+Bk7TeI6A2sR3EEb0/g2YQ+AvbdwGpAF3HuA5oD9LICQw7yPclNRWdpqq9QV8lXEZY43RvbqA4WdtX1b3aDVF8vY10zet540c07wUBBlNs70LxeWzXeCMVElwqvjMuhQVfJzzHiLHcJLg28D81sSx7Bix1ZT7I16XTXhbUrYUCSSSQDMzdln9E/4HIDkDszfAI7mbstR6J/wOQLIHZm+AUW8g3lXskHoo/gaiyE5V7JT+ij+BqLKwy6SaqWXaR3J1JEYdnPAZJmRRQgl8T3xkdz3bbXeFirNgWIumpmtlbsyxHo5B3jcfZZHMYwrYqhOCQC0teBx5H1IJANhz9LbTr34ElBMhkIKLUlQgrBfmpcLrIDckmipebMYLBss1cdw/6ViqJTs6b1XK6qFM0zljXSFwbGHbr7ifUEAjLdLHG4VFURtOvsMdbS32ijOF45T7Uv8ADjrG5IPm35+tVOs2nWY89I5zA4NA3AuLreLrAKLhtVsEOa6zwSH6Wa3Q2Fx5xuNOQQF6mtrZHyQySxMjLeke3YB2G+rcU/lnGadtMOjaQxriHOGu0QLg+se9VvEa/Yp5y3WSfZZob2YN7jy2nX9QUPKFWIWyQOcBsvbIL/y3B2jg71INQwvPNNoA7Y7t1v8AtSZ4mvd/E05Bv52zx79FnNTQxmWYsi22EBxbfrAgf/kee7TuXGGYy+kcySLadGR1mk8DofWEGsivLm63QDH6izCbqXSVTZBtxm7HC49fBBczNJYdDogWUaQmspnkjzbgeAcT/Za4s38ntITOHEaRx+wv0t7FpCBJJJIBmZuyz+if8DkByB2ZvgEezN2Wf0T/AIHIDkDszfAKLeQbyr2Sn9Cz4QiyE5V7JB6KP4GoskMukkkkqiNXU3SNtx4KlYpgNTK4Rtb0YHX6W4Iu3UNA36mwV+XlkGfQklouLHj3Hj+6eBUvGIg2V1ud/UVFGqBqUlwuTZoOp5WWZ1WPNqal5ftOjZ5jL2Y0AWLzyuVc8wZffUN2Y5HR/wBVjo4d4VDGQqlsro2HaFtToG232N0A2qxV0chHSa7rtOtrWsD3KG6rkkZ0EDHbO2XEjVznHTU8AASrFHkKXbsRpzU+TA20zb9J1u7RBWafJ2ISEWicBbi62g3cU5LkbEo9f4cm2+xB9qOwYwW7pH3Om8lHMLx6Zps6Rz/E6696DN3VVbB1XdNGAb2IO8cdU02tLjvIcXEkX07/AN9VtplZO3ZlaHX33+aq+N5EgPXiJaeICAFljOBphsSAuZfS28HkBxV2NX/Extc1pbtuDWg6GziBdQsCy9BF9nbNtS7XVWLBINqohZYWa4v9TdR+6C7YPhUdOzYjbbmeJPMlT14F6gSSSSAZmbss/on/AAOQHIHZm+AR7M3Zaj0T/gcgOQOzN8Aot5BvKvZIPRR/A1FkJyr2SD0UfwNRZUy6SSSSISSSSCuZkitI13MW9iGhqL5neB0Xe6wQ1zLXQcMZdOwwgXsL35qO2RTI5RZBxJBpogGIZZbNfavqrS2UcbJqtxBkbSbjTvQZxUZBYHaPcESwvKMbHXu5y7rcbO21+9tzf+ym4LjLZASN4330QEXYXsjd4lQ5qc8FMfWl3V9qiT1TW6XF0EcM2QrBkanu6WXwYPef7Kq1la2znE2a0XJ4aKZ5Nc+xyu/hXtEbrnonX0ffWx/F3INNSSSQJJJJALzN2Wo9E/4HIFkDszfAI9mbss/on/A5Acgdmb4BRbyDeVeyQeij+BqLITlXskHoo/gaiypl0kkkkQkklAxzEm08EkriAGNv/sgynyoZsLMRpYmn6uN42+V3aa+F1c2vvxvpf+6wvEJjUvldJ5z3l3hfdqtF8m+Omop+hkP18A2XX3uaLAO70FonjJ1FhZNmQjeL8lODQU0YroA2JYgGAm9jyVBxzMMhcQCC3uK0fEqEFpBF7hZ9iGAsaTpbuQBDjLtmxXWE4zJGbgE34WVgwbCmB2rb+KNOpWDc21uQQQIsZne3qt2RzK8p2SONy423uJ4e1EIKYv6oFh/b5KmZtzDt3pqc9QH6x4+0RwB5II2Yse6V3RMuI27yNNr5oXTTGN7XRkhzSHAjgRuUUttoumEoPpHIGb2V0AuQJmiz2+Gm0L7wrWvk/DMRkglbLE8se3cR7vDmt2yP5Q4qpgZUObFONCCbNf8AiaTp6kF6SXjXA6g3C9QDMzdln9E/4HIDkDszfAI9mbss/on/AAOQHIHZm+AUW8g3lXskHoo/gaiyq2EY7BBRwGSRrbQs3kD7DULqfKKxxLaeN8pG82s0d5ceCQy6vpKZlqmN85zR4lYlmnykVkdh1GB46pbc39ZAB9SpNdjlVUNL3PcQTYXNrniAqjecw+UajpgfrBI/g1upWQZrzxPXO6xDYh5rBu9fMquYu+AmIU5LwIwZXG9y/iNeW5RgefjZBJa+/ipzaiSnkZVQO+saLEW0cDYlpQlsnWsd/JEKaYXO820sg2DLWYY62ESR2DgOuzi08f8AT3otTuufBYngGIikns8lkTz1ZW+dG78Q+2w8QVrlHWFpDZQGudqyQG8UoNutG71+adUE2tdoVTsSJc6w1VkxOYtvutZVw1QLidwCB7DoHa39VwEVZFcgACw3/wDOShUW08F+kcTfOlebMHr4nuCpubs4mYGnotpsA0km0D5bf0281nvQcZwzUHF1PSu+rF2ySA6uvva08ADpdVDZDSABaycbTDXgF5HTue9scYu95DW2O8nmOQGvqQN3ufWuhZEcYwoU+yWPEsRJYJBu2232mkcwQbcwELvqg72tUZytiUUM95oenj2SCzfvH7IQ2O/yTME5a8kGxHIoLvQ4rUU93wPliF+qy9wATcCx0NhZWfDvKtOwhs0bJe8HYd7iCs+oc2vGyJg2RjdwIsde8a6b0RnraSfrNvE6wOy+xYXC1xcagG/Hkg1Ouz9SzU0zXbcLzE8APabXLSLBw03qdkDszfAKlYdi0DaSoY3bj2o3XAtLCTsmxa8dZo7jorrkDs7fAKL8YU3F9m7HRPk2Q0Bwu4XLQbfvu7lYsIx9/V6WnkbE2xMhjIJ7rOIFlWIs4ysibHAyOJoA1DQSTbzrnjvQeuxGWY3kke/jqTb2KpWg5ozjTyP6rXGwMZc4NLg219mIebGCbajVUyTGgGtbFHsgNLesdo67zyug6SCZRHVxKfA0JsLf808UzQ7j4qwYJBG10bnbL5JJC2Jh3M2R1pH87C4A5lA3AyKm2JKgbUjyOji4gEi75b8PwlM5jjEdXM1mg29poG4B2ot3WKt8+WQ+lle4gulaXk3DjZrdpt3bwQBqqjmh20YJ7/zKeN27iBsm/fcIIruuLO3cUdy1m6WhHRSs/iKInWN2rmX4xknnwVbbKpkM7S3U+0INXhFNVU75qCqc4NG06nkN3MA1IAPWbYc7qJiOKYbRksc51XUf+tttgG1+tbh3rGekLXExksvpdpI05abwrHggY2Ay2Bfezid9/wDpBKzZmCoqy1srmtjGrYmC0bb93EjmgQeALD9l3Uu62u9RiboOnGw8UYwwugp3TgfXTEw02nmjdJLz3aAoXhlEaiZse1stttSP4MY3VzvZcetTzj8T6svcwinazooWj7DBax14nUn/ADIC+X8vzxQSulbt0sjduRv2m2P8+PvbbUbyLqvV2HmCUsJDratc3UPadzm24WV3wnN7aSKWN7NpnRPEUl7mTaHVFuHgqnijhFFTQHWSNm1IeIMmojvyaLad6CGxxAJ0sFAghBGu9d1c42bD7Vrr2F1gOaDh1L4rx0RHFS2m6RCBiOrcGu1I04E66FfR+Qezt8AvnOSLqu8F9GZB7O3wCD5gj3DwXS6hIsOf+yT78UHKS72FyEEyhd1SpVQwtpYpNbtqHt421aHW9oUWjiBY4nmiDgDQS6Hq1DDfgNppFvE2Qe1Oa5nQGEWaHN2HuG8sP2ANzQePEr2dwfQUziD9W98R8L7YG9AFZMCkDqCtiP2HMnbprpZjv2sgHQEbQJ3KLWVO1oBYX0XVY+x0XFDCHvDTuO/1aoG2QkgkW04X19il4TW9G8td/Lf1Xjl+L1K4YHLhzX2fE5z3ggE+aHX6hbwsdL35IPn4U/Sx9CADsuDw3zbbXVIPHS+vgghVlKWm1ri92ngR4qFUS2/2H/OKLYXViWEsf57G6d4G6ydwRjIS+slZtRwWEbTukmNixuu8N84+pBExMGlhFPf66ZofUnixp1ZD6wbn1BAk5UTuke6SQlz3uLnE8STf2JsC+gFyTYDiSdwHegK5epmlzppL9FANs/ifcFjPEkX8AmTMZnvkebuc4uJOm/X/AJ4KXjY6GOOktqw9LMdLmRw82/JrTa3NDXOs09+7wPFB4Os7uC9jBuuGusNykMN0HcZ013p1pXLWhPbGmiBP1Y7wPuX0JkHs7fAL59kZ1HeB9y+gsg9nb4BB8yMOg3bgvdrUJqPcPBdoO3lcp1wuP39iZQSaVx2H27kSpj/4VW0nUPhdw/qI04g296HYcdXeCM0NO10GIWsCIGvbffdj9dfWgraM5WxBkUkokIDJYHxkkE2JsW2t3jegySBNJO/en49oEFu8LmHipLW6fJB6a91h1RpcbufFRXPLjcm5OnsTxi2v906yABBDuWkEXCKZhxSKXoYqdrmQQts3aOr3O1e9wHEnj3KJWeb61CQJGstxtYZKp46kA6gO58zv5be8A9Y+pCIYXPc1jGlz3ENa0byTwVjzMWsEVFEQY6fV7v65nfzHHnbRo7ggABznO2nG5cSXE66k3J/uuZSXOsDfgF292yARvIXlOwbzfuQdvZYaryB69O83XUDLIJLB1lKYL8NFGYVMaNAg5qGjYd4H3Lfcg9nb4BYFVeY7wPuW+5B7O3wCD5hi3DwRKPB3uaHNdFqLgGRoNvWdENg3C3JF6PL/AE1ujmgLiLua4lrm2330KDmbDXxNBkDRe4Fnsdc2v9knhffZQpobaf3T1RhgiI+shfe4PRuuRbQ30Canad6DrDxcnwRrLvWNU2+j6WUAHXVtjoPUUCpJS14I8PavYqpzHlwNzYg94dvH7oIzdwXQXgXoKB1ilN3e9Qy3hqn43OOiCTC3kvS3elHJZTI9QgEVW4eKilTsU3jXgobG3QWrJMbIWT18lrxfVUzeJmkGjx/lFyg3R2vc6m5cdOOt9FDpZrOAOoJ3HdrpdTsVjcxoDje+gI5IBrzcqXt8AoQTsYPD1oJXRldxtt/desJKesCLIPY22UuE33hRACOKfifwQd10dmO8D7lvGQezt8AsPeA5jgf6Xe4rcMg9nb4BFUnFPJHC1/1IeG8Ou4+9R6byZOjcXMLgSC0m53OFiNe5bRKuERibfJKBuDvzOXf+FX+f8xW0pIMT/wAJh+P8zl5/hKPx/mcttSQYl/hKPx/mcl/hKPx/mcttSQYsPJWfx/mK9HktP4vzFbQkgxb/AAsP4vzFODyZO5v9pWypIMVl8lW1v2j/AKj/AGXg8k9v6vzOW1pIMTPklH4vzOXT/JTfftm34nLakkGJjyTj8X5nLpvkpt/V+YrakkGMDyXHm72lejyYO5u9pWzJIMaPkxdzf7Sl/hi7m72lbKkgxweTN24l9uOpWn5YwswxBpRQJ9m5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2" name="Picture 8" descr="http://www.age-des-celebrites.com/photos/S/joseph-staline.png"/>
          <p:cNvPicPr>
            <a:picLocks noChangeAspect="1" noChangeArrowheads="1"/>
          </p:cNvPicPr>
          <p:nvPr/>
        </p:nvPicPr>
        <p:blipFill>
          <a:blip r:embed="rId2"/>
          <a:srcRect/>
          <a:stretch>
            <a:fillRect/>
          </a:stretch>
        </p:blipFill>
        <p:spPr bwMode="auto">
          <a:xfrm>
            <a:off x="642910" y="1071546"/>
            <a:ext cx="1641242" cy="2286016"/>
          </a:xfrm>
          <a:prstGeom prst="rect">
            <a:avLst/>
          </a:prstGeom>
          <a:noFill/>
        </p:spPr>
      </p:pic>
      <p:pic>
        <p:nvPicPr>
          <p:cNvPr id="1034" name="Picture 10" descr="http://www.live2times.com/imgupload/event/10703/140910172356/normal/nikita-khrouchtchev-est-limogekhrouchtchev-.jpg"/>
          <p:cNvPicPr>
            <a:picLocks noChangeAspect="1" noChangeArrowheads="1"/>
          </p:cNvPicPr>
          <p:nvPr/>
        </p:nvPicPr>
        <p:blipFill>
          <a:blip r:embed="rId3"/>
          <a:srcRect/>
          <a:stretch>
            <a:fillRect/>
          </a:stretch>
        </p:blipFill>
        <p:spPr bwMode="auto">
          <a:xfrm>
            <a:off x="4929190" y="1195985"/>
            <a:ext cx="1474195" cy="2161577"/>
          </a:xfrm>
          <a:prstGeom prst="rect">
            <a:avLst/>
          </a:prstGeom>
          <a:noFill/>
        </p:spPr>
      </p:pic>
      <p:pic>
        <p:nvPicPr>
          <p:cNvPr id="2051" name="Picture 3" descr="U:\Mes images\La Guerre Froide\Russe.png"/>
          <p:cNvPicPr>
            <a:picLocks noChangeAspect="1" noChangeArrowheads="1"/>
          </p:cNvPicPr>
          <p:nvPr/>
        </p:nvPicPr>
        <p:blipFill>
          <a:blip r:embed="rId4"/>
          <a:srcRect/>
          <a:stretch>
            <a:fillRect/>
          </a:stretch>
        </p:blipFill>
        <p:spPr bwMode="auto">
          <a:xfrm>
            <a:off x="642910" y="3857628"/>
            <a:ext cx="1838478" cy="2000264"/>
          </a:xfrm>
          <a:prstGeom prst="rect">
            <a:avLst/>
          </a:prstGeom>
          <a:noFill/>
        </p:spPr>
      </p:pic>
      <p:pic>
        <p:nvPicPr>
          <p:cNvPr id="2061" name="Picture 13" descr="U:\Mes images\La Guerre Froide\gormatchev.jpeg"/>
          <p:cNvPicPr>
            <a:picLocks noChangeAspect="1" noChangeArrowheads="1"/>
          </p:cNvPicPr>
          <p:nvPr/>
        </p:nvPicPr>
        <p:blipFill>
          <a:blip r:embed="rId5"/>
          <a:srcRect/>
          <a:stretch>
            <a:fillRect/>
          </a:stretch>
        </p:blipFill>
        <p:spPr bwMode="auto">
          <a:xfrm>
            <a:off x="5524521" y="3940047"/>
            <a:ext cx="1762123" cy="1917845"/>
          </a:xfrm>
          <a:prstGeom prst="rect">
            <a:avLst/>
          </a:prstGeom>
          <a:noFill/>
        </p:spPr>
      </p:pic>
    </p:spTree>
  </p:cSld>
  <p:clrMapOvr>
    <a:masterClrMapping/>
  </p:clrMapOvr>
  <p:transition advClick="0" advTm="7000">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168</TotalTime>
  <Words>386</Words>
  <Application>Microsoft Office PowerPoint</Application>
  <PresentationFormat>Affichage à l'écran (4:3)</PresentationFormat>
  <Paragraphs>52</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Apex</vt:lpstr>
      <vt:lpstr>     La Guerre Froide</vt:lpstr>
      <vt:lpstr>Pour Comprendre :</vt:lpstr>
      <vt:lpstr>5 Dates-Clés.</vt:lpstr>
      <vt:lpstr>Carte de la Guerre Froide</vt:lpstr>
      <vt:lpstr>Diapositive 5</vt:lpstr>
      <vt:lpstr>Chronologie Globale</vt:lpstr>
      <vt:lpstr>Diapositive 7</vt:lpstr>
      <vt:lpstr>Quatre sujets majeurs de désaccord entre américains et soviétiques au sortir de la guerre </vt:lpstr>
      <vt:lpstr>Principaux dirigeants soviétiques</vt:lpstr>
      <vt:lpstr>Principaux dirigeants Américains</vt:lpstr>
      <vt:lpstr> Fin de la guerre froide </vt:lpstr>
      <vt:lpstr>Chute du mur de Berlin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Guerre Froide</dc:title>
  <dc:creator>maldonado</dc:creator>
  <cp:lastModifiedBy>maldonado</cp:lastModifiedBy>
  <cp:revision>38</cp:revision>
  <dcterms:created xsi:type="dcterms:W3CDTF">2014-10-13T10:51:55Z</dcterms:created>
  <dcterms:modified xsi:type="dcterms:W3CDTF">2014-12-08T12:10:58Z</dcterms:modified>
</cp:coreProperties>
</file>