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64AB42-B140-49EC-BA7D-3A69735046AC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FEA50F4-E600-492B-AE2C-CF1EE4B35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pedia.org/wiki/Bombe_A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fr.wikipedia.org/wiki/Arme_nucl%C3%A9aire,_radiologique,_bact%C3%A9riologique_et_chimique" TargetMode="External"/><Relationship Id="rId7" Type="http://schemas.openxmlformats.org/officeDocument/2006/relationships/hyperlink" Target="http://fr.wikipedia.org/wiki/Plutonium" TargetMode="External"/><Relationship Id="rId12" Type="http://schemas.openxmlformats.org/officeDocument/2006/relationships/hyperlink" Target="http://fr.wikipedia.org/wiki/%C3%89quivalent_en_TNT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hyperlink" Target="http://fr.wikipedia.org/wiki/Uranium" TargetMode="External"/><Relationship Id="rId11" Type="http://schemas.openxmlformats.org/officeDocument/2006/relationships/hyperlink" Target="http://fr.wikipedia.org/wiki/Bombe_H" TargetMode="External"/><Relationship Id="rId5" Type="http://schemas.openxmlformats.org/officeDocument/2006/relationships/hyperlink" Target="http://fr.wikipedia.org/wiki/Noyau_atomique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://fr.wikipedia.org/wiki/Hydrog%C3%A8ne" TargetMode="External"/><Relationship Id="rId4" Type="http://schemas.openxmlformats.org/officeDocument/2006/relationships/hyperlink" Target="http://fr.wikipedia.org/wiki/Fission_nucl%C3%A9aire" TargetMode="External"/><Relationship Id="rId9" Type="http://schemas.openxmlformats.org/officeDocument/2006/relationships/hyperlink" Target="http://fr.wikipedia.org/wiki/Fusion_nucl%C3%A9aire" TargetMode="External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pedia.org/wiki/Enola_Gay" TargetMode="External"/><Relationship Id="rId13" Type="http://schemas.openxmlformats.org/officeDocument/2006/relationships/hyperlink" Target="http://fr.wikipedia.org/wiki/Kokura" TargetMode="External"/><Relationship Id="rId3" Type="http://schemas.openxmlformats.org/officeDocument/2006/relationships/hyperlink" Target="http://fr.wikipedia.org/wiki/6_ao%C3%BBt" TargetMode="External"/><Relationship Id="rId7" Type="http://schemas.openxmlformats.org/officeDocument/2006/relationships/hyperlink" Target="http://fr.wikipedia.org/wiki/Paul_Tibbets" TargetMode="External"/><Relationship Id="rId12" Type="http://schemas.openxmlformats.org/officeDocument/2006/relationships/hyperlink" Target="http://fr.wikipedia.org/wiki/Little_Boy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r.wikipedia.org/wiki/Boeing_B-29_Superfortress" TargetMode="External"/><Relationship Id="rId11" Type="http://schemas.openxmlformats.org/officeDocument/2006/relationships/hyperlink" Target="http://fr.wikipedia.org/wiki/Uranium_235" TargetMode="External"/><Relationship Id="rId5" Type="http://schemas.openxmlformats.org/officeDocument/2006/relationships/hyperlink" Target="http://fr.wikipedia.org/wiki/1945" TargetMode="External"/><Relationship Id="rId10" Type="http://schemas.openxmlformats.org/officeDocument/2006/relationships/hyperlink" Target="http://fr.wikipedia.org/wiki/Bombe_A" TargetMode="External"/><Relationship Id="rId4" Type="http://schemas.openxmlformats.org/officeDocument/2006/relationships/hyperlink" Target="http://fr.wikipedia.org/wiki/Ao%C3%BBt_1945" TargetMode="External"/><Relationship Id="rId9" Type="http://schemas.openxmlformats.org/officeDocument/2006/relationships/hyperlink" Target="http://fr.wikipedia.org/wiki/Tinian" TargetMode="External"/><Relationship Id="rId14" Type="http://schemas.openxmlformats.org/officeDocument/2006/relationships/hyperlink" Target="http://fr.wikipedia.org/wiki/Nagasaki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pedia.org/wiki/Seconde_Guerre_mondiale" TargetMode="External"/><Relationship Id="rId13" Type="http://schemas.openxmlformats.org/officeDocument/2006/relationships/hyperlink" Target="http://fr.wikipedia.org/wiki/Bockscar" TargetMode="External"/><Relationship Id="rId18" Type="http://schemas.openxmlformats.org/officeDocument/2006/relationships/hyperlink" Target="http://fr.wikipedia.org/wiki/Explosion_atomique" TargetMode="External"/><Relationship Id="rId3" Type="http://schemas.openxmlformats.org/officeDocument/2006/relationships/slideLayout" Target="../slideLayouts/slideLayout7.xml"/><Relationship Id="rId21" Type="http://schemas.openxmlformats.org/officeDocument/2006/relationships/hyperlink" Target="http://fr.wikipedia.org/wiki/Plutonium" TargetMode="External"/><Relationship Id="rId7" Type="http://schemas.openxmlformats.org/officeDocument/2006/relationships/image" Target="../media/image8.jpeg"/><Relationship Id="rId12" Type="http://schemas.openxmlformats.org/officeDocument/2006/relationships/hyperlink" Target="http://fr.wikipedia.org/wiki/Boeing_B-29_Superfortress" TargetMode="External"/><Relationship Id="rId17" Type="http://schemas.openxmlformats.org/officeDocument/2006/relationships/hyperlink" Target="http://fr.wikipedia.org/wiki/Fat_Man" TargetMode="External"/><Relationship Id="rId2" Type="http://schemas.openxmlformats.org/officeDocument/2006/relationships/audio" Target="../media/audio3.wav"/><Relationship Id="rId16" Type="http://schemas.openxmlformats.org/officeDocument/2006/relationships/hyperlink" Target="http://fr.wikipedia.org/wiki/Bombe_A" TargetMode="External"/><Relationship Id="rId20" Type="http://schemas.openxmlformats.org/officeDocument/2006/relationships/hyperlink" Target="http://fr.wikipedia.org/wiki/Hiroshima" TargetMode="External"/><Relationship Id="rId1" Type="http://schemas.openxmlformats.org/officeDocument/2006/relationships/audio" Target="../media/audio2.wav"/><Relationship Id="rId6" Type="http://schemas.openxmlformats.org/officeDocument/2006/relationships/image" Target="../media/image7.png"/><Relationship Id="rId11" Type="http://schemas.openxmlformats.org/officeDocument/2006/relationships/hyperlink" Target="http://fr.wikipedia.org/wiki/1945" TargetMode="External"/><Relationship Id="rId24" Type="http://schemas.openxmlformats.org/officeDocument/2006/relationships/hyperlink" Target="http://fr.wikipedia.org/wiki/Juillet_1945" TargetMode="External"/><Relationship Id="rId5" Type="http://schemas.openxmlformats.org/officeDocument/2006/relationships/image" Target="../media/image6.png"/><Relationship Id="rId15" Type="http://schemas.openxmlformats.org/officeDocument/2006/relationships/hyperlink" Target="http://fr.wikipedia.org/wiki/Mariannes_du_Nord" TargetMode="External"/><Relationship Id="rId23" Type="http://schemas.openxmlformats.org/officeDocument/2006/relationships/hyperlink" Target="http://fr.wikipedia.org/wiki/15_juillet" TargetMode="External"/><Relationship Id="rId10" Type="http://schemas.openxmlformats.org/officeDocument/2006/relationships/hyperlink" Target="http://fr.wikipedia.org/wiki/Ao%C3%BBt_1945" TargetMode="External"/><Relationship Id="rId19" Type="http://schemas.openxmlformats.org/officeDocument/2006/relationships/hyperlink" Target="http://fr.wikipedia.org/wiki/Japon" TargetMode="External"/><Relationship Id="rId4" Type="http://schemas.openxmlformats.org/officeDocument/2006/relationships/audio" Target="../media/audio4.wav"/><Relationship Id="rId9" Type="http://schemas.openxmlformats.org/officeDocument/2006/relationships/hyperlink" Target="http://fr.wikipedia.org/wiki/9_ao%C3%BBt" TargetMode="External"/><Relationship Id="rId14" Type="http://schemas.openxmlformats.org/officeDocument/2006/relationships/hyperlink" Target="http://fr.wikipedia.org/wiki/Charles_Sweeney" TargetMode="External"/><Relationship Id="rId22" Type="http://schemas.openxmlformats.org/officeDocument/2006/relationships/hyperlink" Target="http://fr.wikipedia.org/wiki/Alamogor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000101" y="3429000"/>
            <a:ext cx="6480000" cy="769441"/>
          </a:xfrm>
          <a:prstGeom prst="rect">
            <a:avLst/>
          </a:prstGeom>
          <a:ln>
            <a:solidFill>
              <a:schemeClr val="bg1"/>
            </a:solidFill>
          </a:ln>
          <a:scene3d>
            <a:camera prst="perspectiveRelaxed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L’ARME NUCLEAIRE</a:t>
            </a:r>
            <a:endParaRPr lang="fr-FR" sz="44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4480" y="5072074"/>
            <a:ext cx="7929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L'</a:t>
            </a:r>
            <a:r>
              <a:rPr lang="fr-FR" b="1" dirty="0" smtClean="0"/>
              <a:t>arme nucléaire</a:t>
            </a:r>
            <a:r>
              <a:rPr lang="fr-FR" dirty="0" smtClean="0"/>
              <a:t> est une </a:t>
            </a:r>
            <a:r>
              <a:rPr lang="fr-FR" dirty="0" smtClean="0">
                <a:hlinkClick r:id="rId3" tooltip="Arme nucléaire, radiologique, bactériologique et chimique"/>
              </a:rPr>
              <a:t>arme non conventionnelle</a:t>
            </a:r>
            <a:r>
              <a:rPr lang="fr-FR" dirty="0" smtClean="0"/>
              <a:t> qui utilise l'énergie dégagée par la </a:t>
            </a:r>
            <a:r>
              <a:rPr lang="fr-FR" dirty="0" smtClean="0">
                <a:hlinkClick r:id="rId4" tooltip="Fission nucléaire"/>
              </a:rPr>
              <a:t>fission</a:t>
            </a:r>
            <a:r>
              <a:rPr lang="fr-FR" dirty="0" smtClean="0"/>
              <a:t> de </a:t>
            </a:r>
            <a:r>
              <a:rPr lang="fr-FR" dirty="0" smtClean="0">
                <a:hlinkClick r:id="rId5" tooltip="Noyau atomique"/>
              </a:rPr>
              <a:t>noyaux atomiques</a:t>
            </a:r>
            <a:r>
              <a:rPr lang="fr-FR" dirty="0" smtClean="0"/>
              <a:t> lourds (</a:t>
            </a:r>
            <a:r>
              <a:rPr lang="fr-FR" dirty="0" smtClean="0">
                <a:hlinkClick r:id="rId6" tooltip="Uranium"/>
              </a:rPr>
              <a:t>uranium</a:t>
            </a:r>
            <a:r>
              <a:rPr lang="fr-FR" dirty="0" smtClean="0"/>
              <a:t>, </a:t>
            </a:r>
            <a:r>
              <a:rPr lang="fr-FR" dirty="0" smtClean="0">
                <a:hlinkClick r:id="rId7" tooltip="Plutonium"/>
              </a:rPr>
              <a:t>plutonium</a:t>
            </a:r>
            <a:r>
              <a:rPr lang="fr-FR" dirty="0" smtClean="0"/>
              <a:t> dans le cas des </a:t>
            </a:r>
            <a:r>
              <a:rPr lang="fr-FR" dirty="0" smtClean="0">
                <a:hlinkClick r:id="rId8" tooltip="Bombe A"/>
              </a:rPr>
              <a:t>bombes A</a:t>
            </a:r>
            <a:r>
              <a:rPr lang="fr-FR" dirty="0" smtClean="0"/>
              <a:t>), ou par une combinaison de ce phénomène avec celui de la </a:t>
            </a:r>
            <a:r>
              <a:rPr lang="fr-FR" dirty="0" smtClean="0">
                <a:hlinkClick r:id="rId9" tooltip="Fusion nucléaire"/>
              </a:rPr>
              <a:t>fusion</a:t>
            </a:r>
            <a:r>
              <a:rPr lang="fr-FR" dirty="0" smtClean="0"/>
              <a:t> de noyaux atomiques légers (</a:t>
            </a:r>
            <a:r>
              <a:rPr lang="fr-FR" dirty="0" smtClean="0">
                <a:hlinkClick r:id="rId10" tooltip="Hydrogène"/>
              </a:rPr>
              <a:t>hydrogène</a:t>
            </a:r>
            <a:r>
              <a:rPr lang="fr-FR" dirty="0" smtClean="0"/>
              <a:t> dans le cas des </a:t>
            </a:r>
            <a:r>
              <a:rPr lang="fr-FR" dirty="0" smtClean="0">
                <a:hlinkClick r:id="rId11" tooltip="Bombe H"/>
              </a:rPr>
              <a:t>bombes H</a:t>
            </a:r>
            <a:r>
              <a:rPr lang="fr-FR" dirty="0" smtClean="0"/>
              <a:t>). L'énergie libérée par l'explosion s'exprime par son </a:t>
            </a:r>
            <a:r>
              <a:rPr lang="fr-FR" dirty="0" smtClean="0">
                <a:hlinkClick r:id="rId12" tooltip="Équivalent en TNT"/>
              </a:rPr>
              <a:t>équivalent en TNT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27" name="Picture 3" descr="U:\Mes images\Les armes nucléaires\arme_nuclai_31c85256a1b001f1420_image_0_a4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28794" y="0"/>
            <a:ext cx="6090892" cy="4860000"/>
          </a:xfrm>
          <a:prstGeom prst="rect">
            <a:avLst/>
          </a:prstGeom>
          <a:noFill/>
        </p:spPr>
      </p:pic>
      <p:pic>
        <p:nvPicPr>
          <p:cNvPr id="4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1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15"/>
          <a:stretch>
            <a:fillRect/>
          </a:stretch>
        </p:blipFill>
        <p:spPr>
          <a:xfrm>
            <a:off x="4572000" y="328612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7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thumb/a/a0/Hiroshima_aftermath.jpg/220px-Hiroshima_afterma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5072098" cy="355047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4000504"/>
            <a:ext cx="87868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</a:t>
            </a:r>
            <a:r>
              <a:rPr lang="fr-FR" dirty="0" smtClean="0">
                <a:hlinkClick r:id="rId3" tooltip="6 août"/>
              </a:rPr>
              <a:t>6</a:t>
            </a:r>
            <a:r>
              <a:rPr lang="fr-FR" dirty="0" smtClean="0"/>
              <a:t> </a:t>
            </a:r>
            <a:r>
              <a:rPr lang="fr-FR" dirty="0" smtClean="0">
                <a:hlinkClick r:id="rId4" tooltip="Août 1945"/>
              </a:rPr>
              <a:t>août</a:t>
            </a:r>
            <a:r>
              <a:rPr lang="fr-FR" dirty="0" smtClean="0"/>
              <a:t> </a:t>
            </a:r>
            <a:r>
              <a:rPr lang="fr-FR" dirty="0" smtClean="0">
                <a:hlinkClick r:id="rId5" tooltip="1945"/>
              </a:rPr>
              <a:t>1945</a:t>
            </a:r>
            <a:r>
              <a:rPr lang="fr-FR" dirty="0" smtClean="0"/>
              <a:t> à 2 h 45 (heure locale), le bombardier </a:t>
            </a:r>
            <a:r>
              <a:rPr lang="fr-FR" dirty="0" smtClean="0">
                <a:hlinkClick r:id="rId6" tooltip="Boeing B-29 Superfortress"/>
              </a:rPr>
              <a:t>B-29</a:t>
            </a:r>
            <a:r>
              <a:rPr lang="fr-FR" dirty="0" smtClean="0"/>
              <a:t> piloté par </a:t>
            </a:r>
            <a:r>
              <a:rPr lang="fr-FR" dirty="0" smtClean="0">
                <a:hlinkClick r:id="rId7" tooltip="Paul Tibbets"/>
              </a:rPr>
              <a:t>Paul </a:t>
            </a:r>
            <a:r>
              <a:rPr lang="fr-FR" dirty="0" err="1" smtClean="0">
                <a:hlinkClick r:id="rId7" tooltip="Paul Tibbets"/>
              </a:rPr>
              <a:t>Tibbets</a:t>
            </a:r>
            <a:r>
              <a:rPr lang="fr-FR" dirty="0" smtClean="0"/>
              <a:t>, baptisé </a:t>
            </a:r>
            <a:r>
              <a:rPr lang="fr-FR" i="1" dirty="0" smtClean="0">
                <a:hlinkClick r:id="rId8" tooltip="Enola Gay"/>
              </a:rPr>
              <a:t>Enola Gay</a:t>
            </a:r>
            <a:r>
              <a:rPr lang="fr-FR" dirty="0" smtClean="0"/>
              <a:t> du nom de sa mère, décolle de la base de </a:t>
            </a:r>
            <a:r>
              <a:rPr lang="fr-FR" dirty="0" smtClean="0">
                <a:hlinkClick r:id="rId9" tooltip="Tinian"/>
              </a:rPr>
              <a:t>Tinian</a:t>
            </a:r>
            <a:r>
              <a:rPr lang="fr-FR" dirty="0" smtClean="0"/>
              <a:t>, avec à son bord une </a:t>
            </a:r>
            <a:r>
              <a:rPr lang="fr-FR" dirty="0" smtClean="0">
                <a:hlinkClick r:id="rId10" tooltip="Bombe A"/>
              </a:rPr>
              <a:t>bombe atomique</a:t>
            </a:r>
            <a:r>
              <a:rPr lang="fr-FR" dirty="0" smtClean="0"/>
              <a:t> à l'</a:t>
            </a:r>
            <a:r>
              <a:rPr lang="fr-FR" dirty="0" smtClean="0">
                <a:hlinkClick r:id="rId11" tooltip="Uranium 235"/>
              </a:rPr>
              <a:t>uranium 235</a:t>
            </a:r>
            <a:r>
              <a:rPr lang="fr-FR" dirty="0" smtClean="0"/>
              <a:t> d'une puissance de 15 kilotonnes, surnommée </a:t>
            </a:r>
            <a:r>
              <a:rPr lang="fr-FR" i="1" dirty="0" err="1" smtClean="0">
                <a:hlinkClick r:id="rId12" tooltip="Little Boy"/>
              </a:rPr>
              <a:t>Little</a:t>
            </a:r>
            <a:r>
              <a:rPr lang="fr-FR" i="1" dirty="0" smtClean="0">
                <a:hlinkClick r:id="rId12" tooltip="Little Boy"/>
              </a:rPr>
              <a:t> Boy</a:t>
            </a:r>
            <a:r>
              <a:rPr lang="fr-FR" dirty="0" smtClean="0"/>
              <a:t>. L'équipage est composé de douze hommes, dont quatre scientifiques. Deux autres B-29 l'escortent, emportant les instruments scientifiques destinés à l'analyse de l'explosion.</a:t>
            </a:r>
          </a:p>
          <a:p>
            <a:r>
              <a:rPr lang="fr-FR" dirty="0" smtClean="0"/>
              <a:t>À 7 h 09, l'alarme aérienne est déclenchée à Hiroshima ; un avion isolé est repéré. Il s'agit du </a:t>
            </a:r>
            <a:r>
              <a:rPr lang="fr-FR" dirty="0" smtClean="0">
                <a:hlinkClick r:id="rId6" tooltip="Boeing B-29 Superfortress"/>
              </a:rPr>
              <a:t>B-29</a:t>
            </a:r>
            <a:r>
              <a:rPr lang="fr-FR" dirty="0" smtClean="0"/>
              <a:t> d'observation météorologique </a:t>
            </a:r>
            <a:r>
              <a:rPr lang="fr-FR" i="1" dirty="0" smtClean="0"/>
              <a:t>Straight Flush</a:t>
            </a:r>
            <a:r>
              <a:rPr lang="fr-FR" dirty="0" smtClean="0"/>
              <a:t>. Au même moment, deux autres appareils survolent </a:t>
            </a:r>
            <a:r>
              <a:rPr lang="fr-FR" dirty="0" smtClean="0">
                <a:hlinkClick r:id="rId13" tooltip="Kokura"/>
              </a:rPr>
              <a:t>Kokura</a:t>
            </a:r>
            <a:r>
              <a:rPr lang="fr-FR" dirty="0" smtClean="0"/>
              <a:t> et </a:t>
            </a:r>
            <a:r>
              <a:rPr lang="fr-FR" dirty="0" smtClean="0">
                <a:hlinkClick r:id="rId14" tooltip="Nagasaki"/>
              </a:rPr>
              <a:t>Nagasaki</a:t>
            </a:r>
            <a:r>
              <a:rPr lang="fr-FR" dirty="0" smtClean="0"/>
              <a:t> pour une mission de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S900069700[1].wav">
            <a:hlinkClick r:id="" action="ppaction://media"/>
          </p:cNvPr>
          <p:cNvPicPr>
            <a:picLocks noRot="1" noChangeAspect="1"/>
          </p:cNvPicPr>
          <p:nvPr>
            <a:wavAudioFile r:embed="rId1" name="MS900069700[1].wav"/>
          </p:nvPr>
        </p:nvPicPr>
        <p:blipFill>
          <a:blip r:embed="rId5"/>
          <a:stretch>
            <a:fillRect/>
          </a:stretch>
        </p:blipFill>
        <p:spPr>
          <a:xfrm>
            <a:off x="7358082" y="5214950"/>
            <a:ext cx="304800" cy="304800"/>
          </a:xfrm>
          <a:prstGeom prst="rect">
            <a:avLst/>
          </a:prstGeom>
        </p:spPr>
      </p:pic>
      <p:pic>
        <p:nvPicPr>
          <p:cNvPr id="4" name="MS900075051[1].wav">
            <a:hlinkClick r:id="" action="ppaction://media"/>
          </p:cNvPr>
          <p:cNvPicPr>
            <a:picLocks noRot="1" noChangeAspect="1"/>
          </p:cNvPicPr>
          <p:nvPr>
            <a:wavAudioFile r:embed="rId2" name="MS900075051[1].wav"/>
          </p:nvPr>
        </p:nvPicPr>
        <p:blipFill>
          <a:blip r:embed="rId6"/>
          <a:stretch>
            <a:fillRect/>
          </a:stretch>
        </p:blipFill>
        <p:spPr>
          <a:xfrm>
            <a:off x="8715404" y="6553200"/>
            <a:ext cx="304800" cy="304800"/>
          </a:xfrm>
          <a:prstGeom prst="rect">
            <a:avLst/>
          </a:prstGeom>
        </p:spPr>
      </p:pic>
      <p:pic>
        <p:nvPicPr>
          <p:cNvPr id="2" name="Picture 2" descr="http://upload.wikimedia.org/wikipedia/commons/thumb/e/e0/Nagasakibomb.jpg/800px-Nagasakibomb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0" y="571480"/>
            <a:ext cx="4518828" cy="5400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786314" y="714356"/>
            <a:ext cx="43576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Pendant la </a:t>
            </a:r>
            <a:r>
              <a:rPr lang="fr-FR" dirty="0" smtClean="0">
                <a:hlinkClick r:id="rId8" tooltip="Seconde Guerre mondiale"/>
              </a:rPr>
              <a:t>Seconde Guerre mondiale</a:t>
            </a:r>
            <a:r>
              <a:rPr lang="fr-FR" dirty="0" smtClean="0"/>
              <a:t>, le </a:t>
            </a:r>
            <a:r>
              <a:rPr lang="fr-FR" dirty="0" smtClean="0">
                <a:hlinkClick r:id="rId9" tooltip="9 août"/>
              </a:rPr>
              <a:t>9</a:t>
            </a:r>
            <a:r>
              <a:rPr lang="fr-FR" dirty="0" smtClean="0"/>
              <a:t> </a:t>
            </a:r>
            <a:r>
              <a:rPr lang="fr-FR" dirty="0" smtClean="0">
                <a:hlinkClick r:id="rId10" tooltip="Août 1945"/>
              </a:rPr>
              <a:t>août</a:t>
            </a:r>
            <a:r>
              <a:rPr lang="fr-FR" dirty="0" smtClean="0"/>
              <a:t> </a:t>
            </a:r>
            <a:r>
              <a:rPr lang="fr-FR" dirty="0" smtClean="0">
                <a:hlinkClick r:id="rId11" tooltip="1945"/>
              </a:rPr>
              <a:t>1945</a:t>
            </a:r>
            <a:r>
              <a:rPr lang="fr-FR" dirty="0" smtClean="0"/>
              <a:t> à 11 h 02 du matin, le </a:t>
            </a:r>
            <a:r>
              <a:rPr lang="fr-FR" dirty="0" smtClean="0">
                <a:hlinkClick r:id="rId12" tooltip="Boeing B-29 Superfortress"/>
              </a:rPr>
              <a:t>B-29</a:t>
            </a:r>
            <a:r>
              <a:rPr lang="fr-FR" dirty="0" smtClean="0"/>
              <a:t> </a:t>
            </a:r>
            <a:r>
              <a:rPr lang="fr-FR" i="1" dirty="0" err="1" smtClean="0">
                <a:hlinkClick r:id="rId13" tooltip="Bockscar"/>
              </a:rPr>
              <a:t>Bockscar</a:t>
            </a:r>
            <a:r>
              <a:rPr lang="fr-FR" dirty="0" smtClean="0"/>
              <a:t> piloté par </a:t>
            </a:r>
            <a:r>
              <a:rPr lang="fr-FR" dirty="0" smtClean="0">
                <a:hlinkClick r:id="rId14" tooltip="Charles Sweeney"/>
              </a:rPr>
              <a:t>Charles </a:t>
            </a:r>
            <a:r>
              <a:rPr lang="fr-FR" dirty="0" err="1" smtClean="0">
                <a:hlinkClick r:id="rId14" tooltip="Charles Sweeney"/>
              </a:rPr>
              <a:t>Sweeney</a:t>
            </a:r>
            <a:r>
              <a:rPr lang="fr-FR" dirty="0" smtClean="0"/>
              <a:t>, parti de Tinian dans les îles </a:t>
            </a:r>
            <a:r>
              <a:rPr lang="fr-FR" dirty="0" smtClean="0">
                <a:hlinkClick r:id="rId15" tooltip="Mariannes du Nord"/>
              </a:rPr>
              <a:t>Mariannes du Nord</a:t>
            </a:r>
            <a:r>
              <a:rPr lang="fr-FR" dirty="0" smtClean="0"/>
              <a:t>, largua la </a:t>
            </a:r>
            <a:r>
              <a:rPr lang="fr-FR" dirty="0" smtClean="0">
                <a:hlinkClick r:id="rId16" tooltip="Bombe A"/>
              </a:rPr>
              <a:t>bombe atomique</a:t>
            </a:r>
            <a:r>
              <a:rPr lang="fr-FR" dirty="0" smtClean="0"/>
              <a:t> </a:t>
            </a:r>
            <a:r>
              <a:rPr lang="fr-FR" i="1" dirty="0" smtClean="0">
                <a:hlinkClick r:id="rId17" tooltip="Fat Man"/>
              </a:rPr>
              <a:t>Fat Man</a:t>
            </a:r>
            <a:r>
              <a:rPr lang="fr-FR" dirty="0" smtClean="0"/>
              <a:t> sur la ville : elle explosa à 580 m d'altitude, à la verticale du quartier </a:t>
            </a:r>
            <a:r>
              <a:rPr lang="fr-FR" dirty="0" err="1" smtClean="0"/>
              <a:t>Urakami</a:t>
            </a:r>
            <a:r>
              <a:rPr lang="fr-FR" dirty="0" smtClean="0"/>
              <a:t>. Ce fut la seconde </a:t>
            </a:r>
            <a:r>
              <a:rPr lang="fr-FR" dirty="0" smtClean="0">
                <a:hlinkClick r:id="rId18" tooltip="Explosion atomique"/>
              </a:rPr>
              <a:t>explosion nucléaire</a:t>
            </a:r>
            <a:r>
              <a:rPr lang="fr-FR" dirty="0" smtClean="0"/>
              <a:t> au </a:t>
            </a:r>
            <a:r>
              <a:rPr lang="fr-FR" dirty="0" smtClean="0">
                <a:hlinkClick r:id="rId19" tooltip="Japon"/>
              </a:rPr>
              <a:t>Japon</a:t>
            </a:r>
            <a:r>
              <a:rPr lang="fr-FR" dirty="0" smtClean="0"/>
              <a:t>, trois jours après celle d'</a:t>
            </a:r>
            <a:r>
              <a:rPr lang="fr-FR" dirty="0" smtClean="0">
                <a:hlinkClick r:id="rId20" tooltip="Hiroshima"/>
              </a:rPr>
              <a:t>Hiroshima</a:t>
            </a:r>
            <a:r>
              <a:rPr lang="fr-FR" dirty="0" smtClean="0"/>
              <a:t>.</a:t>
            </a:r>
          </a:p>
          <a:p>
            <a:r>
              <a:rPr lang="fr-FR" dirty="0" smtClean="0"/>
              <a:t>Cette bombe était une bombe au </a:t>
            </a:r>
            <a:r>
              <a:rPr lang="fr-FR" dirty="0" smtClean="0">
                <a:hlinkClick r:id="rId21" tooltip="Plutonium"/>
              </a:rPr>
              <a:t>plutonium</a:t>
            </a:r>
            <a:r>
              <a:rPr lang="fr-FR" dirty="0" smtClean="0"/>
              <a:t> d'une puissance de 17 kilotonnes, différente de celle d'Hiroshima (uranium 235), mais semblable à celle de l'essai </a:t>
            </a:r>
            <a:r>
              <a:rPr lang="fr-FR" i="1" dirty="0" smtClean="0"/>
              <a:t>Trinity</a:t>
            </a:r>
            <a:r>
              <a:rPr lang="fr-FR" dirty="0" smtClean="0"/>
              <a:t>, réalisé à </a:t>
            </a:r>
            <a:r>
              <a:rPr lang="fr-FR" dirty="0" smtClean="0">
                <a:hlinkClick r:id="rId22" tooltip="Alamogordo"/>
              </a:rPr>
              <a:t>Alamogordo</a:t>
            </a:r>
            <a:r>
              <a:rPr lang="fr-FR" dirty="0" smtClean="0"/>
              <a:t>, le </a:t>
            </a:r>
            <a:r>
              <a:rPr lang="fr-FR" dirty="0" smtClean="0">
                <a:hlinkClick r:id="rId23" tooltip="15 juillet"/>
              </a:rPr>
              <a:t>15</a:t>
            </a:r>
            <a:r>
              <a:rPr lang="fr-FR" dirty="0" smtClean="0"/>
              <a:t> </a:t>
            </a:r>
            <a:r>
              <a:rPr lang="fr-FR" dirty="0" smtClean="0">
                <a:hlinkClick r:id="rId24" tooltip="Juillet 1945"/>
              </a:rPr>
              <a:t>juillet</a:t>
            </a:r>
            <a:r>
              <a:rPr lang="fr-FR" dirty="0" smtClean="0"/>
              <a:t> </a:t>
            </a:r>
            <a:r>
              <a:rPr lang="fr-FR" dirty="0" smtClean="0">
                <a:hlinkClick r:id="rId11" tooltip="1945"/>
              </a:rPr>
              <a:t>1945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 scénario d'Hiroshima se reproduisit, à peine moins meurtrier. En effet, la topographie de Nagasaki en fait un site plus ouvert alors que les collines ceignant Hiroshima avaient amplifié les effets dévastateurs de l'explosion.</a:t>
            </a:r>
            <a:endParaRPr lang="fr-FR" dirty="0"/>
          </a:p>
        </p:txBody>
      </p:sp>
    </p:spTree>
  </p:cSld>
  <p:clrMapOvr>
    <a:masterClrMapping/>
  </p:clrMapOvr>
  <p:transition>
    <p:sndAc>
      <p:stSnd>
        <p:snd r:embed="rId4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137</TotalTime>
  <Words>204</Words>
  <Application>Microsoft Office PowerPoint</Application>
  <PresentationFormat>Affichage à l'écran (4:3)</PresentationFormat>
  <Paragraphs>7</Paragraphs>
  <Slides>4</Slides>
  <Notes>0</Notes>
  <HiddenSlides>0</HiddenSlides>
  <MMClips>4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Métro</vt:lpstr>
      <vt:lpstr>Diapositive 1</vt:lpstr>
      <vt:lpstr>Diapositive 2</vt:lpstr>
      <vt:lpstr>Diapositive 3</vt:lpstr>
      <vt:lpstr>Diapositive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L’arme nucléaire </dc:title>
  <dc:creator>lenavelani</dc:creator>
  <cp:lastModifiedBy>lenavelani</cp:lastModifiedBy>
  <cp:revision>21</cp:revision>
  <dcterms:created xsi:type="dcterms:W3CDTF">2014-10-13T10:43:32Z</dcterms:created>
  <dcterms:modified xsi:type="dcterms:W3CDTF">2014-12-01T12:14:46Z</dcterms:modified>
</cp:coreProperties>
</file>