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9" r:id="rId3"/>
    <p:sldId id="257" r:id="rId4"/>
    <p:sldId id="258" r:id="rId5"/>
    <p:sldId id="260" r:id="rId6"/>
    <p:sldId id="261" r:id="rId7"/>
    <p:sldId id="262" r:id="rId8"/>
    <p:sldId id="264" r:id="rId9"/>
    <p:sldId id="265" r:id="rId10"/>
    <p:sldId id="266"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864" y="-6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204BDF-4D98-4453-8A61-7C35710020AA}" type="datetimeFigureOut">
              <a:rPr lang="fr-FR" smtClean="0"/>
              <a:pPr/>
              <a:t>08/12/2014</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4E8EBC-BB54-4E1E-9870-C77BAF8DB64F}"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74E8EBC-BB54-4E1E-9870-C77BAF8DB64F}" type="slidenum">
              <a:rPr lang="fr-FR" smtClean="0"/>
              <a:pPr/>
              <a:t>3</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smtClean="0"/>
              <a:t>Cliquez pour modifier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Espace réservé de la date 14"/>
          <p:cNvSpPr>
            <a:spLocks noGrp="1"/>
          </p:cNvSpPr>
          <p:nvPr>
            <p:ph type="dt" sz="half" idx="10"/>
          </p:nvPr>
        </p:nvSpPr>
        <p:spPr/>
        <p:txBody>
          <a:bodyPr/>
          <a:lstStyle/>
          <a:p>
            <a:fld id="{DE4724D4-C3A8-43ED-8AE1-9AA8419FE924}" type="datetimeFigureOut">
              <a:rPr lang="fr-FR" smtClean="0"/>
              <a:pPr/>
              <a:t>08/12/2014</a:t>
            </a:fld>
            <a:endParaRPr lang="fr-FR" dirty="0"/>
          </a:p>
        </p:txBody>
      </p:sp>
      <p:sp>
        <p:nvSpPr>
          <p:cNvPr id="16" name="Espace réservé du numéro de diapositive 15"/>
          <p:cNvSpPr>
            <a:spLocks noGrp="1"/>
          </p:cNvSpPr>
          <p:nvPr>
            <p:ph type="sldNum" sz="quarter" idx="11"/>
          </p:nvPr>
        </p:nvSpPr>
        <p:spPr/>
        <p:txBody>
          <a:bodyPr/>
          <a:lstStyle/>
          <a:p>
            <a:fld id="{146AD352-163A-4195-AA30-4769153B6B25}" type="slidenum">
              <a:rPr lang="fr-FR" smtClean="0"/>
              <a:pPr/>
              <a:t>‹N°›</a:t>
            </a:fld>
            <a:endParaRPr lang="fr-FR" dirty="0"/>
          </a:p>
        </p:txBody>
      </p:sp>
      <p:sp>
        <p:nvSpPr>
          <p:cNvPr id="17" name="Espace réservé du pied de page 16"/>
          <p:cNvSpPr>
            <a:spLocks noGrp="1"/>
          </p:cNvSpPr>
          <p:nvPr>
            <p:ph type="ftr" sz="quarter" idx="12"/>
          </p:nvPr>
        </p:nvSpPr>
        <p:spPr/>
        <p:txBody>
          <a:bodyPr/>
          <a:lstStyle/>
          <a:p>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E4724D4-C3A8-43ED-8AE1-9AA8419FE924}" type="datetimeFigureOut">
              <a:rPr lang="fr-FR" smtClean="0"/>
              <a:pPr/>
              <a:t>08/12/2014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46AD352-163A-4195-AA30-4769153B6B25}"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E4724D4-C3A8-43ED-8AE1-9AA8419FE924}" type="datetimeFigureOut">
              <a:rPr lang="fr-FR" smtClean="0"/>
              <a:pPr/>
              <a:t>08/12/2014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46AD352-163A-4195-AA30-4769153B6B25}"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4" name="Espace réservé de la date 13"/>
          <p:cNvSpPr>
            <a:spLocks noGrp="1"/>
          </p:cNvSpPr>
          <p:nvPr>
            <p:ph type="dt" sz="half" idx="14"/>
          </p:nvPr>
        </p:nvSpPr>
        <p:spPr/>
        <p:txBody>
          <a:bodyPr/>
          <a:lstStyle/>
          <a:p>
            <a:fld id="{DE4724D4-C3A8-43ED-8AE1-9AA8419FE924}" type="datetimeFigureOut">
              <a:rPr lang="fr-FR" smtClean="0"/>
              <a:pPr/>
              <a:t>08/12/2014</a:t>
            </a:fld>
            <a:endParaRPr lang="fr-FR" dirty="0"/>
          </a:p>
        </p:txBody>
      </p:sp>
      <p:sp>
        <p:nvSpPr>
          <p:cNvPr id="15" name="Espace réservé du numéro de diapositive 14"/>
          <p:cNvSpPr>
            <a:spLocks noGrp="1"/>
          </p:cNvSpPr>
          <p:nvPr>
            <p:ph type="sldNum" sz="quarter" idx="15"/>
          </p:nvPr>
        </p:nvSpPr>
        <p:spPr/>
        <p:txBody>
          <a:bodyPr/>
          <a:lstStyle>
            <a:lvl1pPr algn="ctr">
              <a:defRPr/>
            </a:lvl1pPr>
          </a:lstStyle>
          <a:p>
            <a:fld id="{146AD352-163A-4195-AA30-4769153B6B25}" type="slidenum">
              <a:rPr lang="fr-FR" smtClean="0"/>
              <a:pPr/>
              <a:t>‹N°›</a:t>
            </a:fld>
            <a:endParaRPr lang="fr-FR" dirty="0"/>
          </a:p>
        </p:txBody>
      </p:sp>
      <p:sp>
        <p:nvSpPr>
          <p:cNvPr id="16" name="Espace réservé du pied de page 15"/>
          <p:cNvSpPr>
            <a:spLocks noGrp="1"/>
          </p:cNvSpPr>
          <p:nvPr>
            <p:ph type="ftr" sz="quarter" idx="16"/>
          </p:nvPr>
        </p:nvSpPr>
        <p:spPr/>
        <p:txBody>
          <a:bodyPr/>
          <a:lstStyle/>
          <a:p>
            <a:endParaRPr lang="fr-FR" dirty="0"/>
          </a:p>
        </p:txBody>
      </p:sp>
      <p:sp>
        <p:nvSpPr>
          <p:cNvPr id="17" name="Titre 16"/>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DE4724D4-C3A8-43ED-8AE1-9AA8419FE924}" type="datetimeFigureOut">
              <a:rPr lang="fr-FR" smtClean="0"/>
              <a:pPr/>
              <a:t>08/12/2014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46AD352-163A-4195-AA30-4769153B6B25}" type="slidenum">
              <a:rPr lang="fr-FR" smtClean="0"/>
              <a:pPr/>
              <a:t>‹N°›</a:t>
            </a:fld>
            <a:endParaRPr lang="fr-FR" dirty="0"/>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DE4724D4-C3A8-43ED-8AE1-9AA8419FE924}" type="datetimeFigureOut">
              <a:rPr lang="fr-FR" smtClean="0"/>
              <a:pPr/>
              <a:t>08/12/2014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46AD352-163A-4195-AA30-4769153B6B25}" type="slidenum">
              <a:rPr lang="fr-FR" smtClean="0"/>
              <a:pPr/>
              <a:t>‹N°›</a:t>
            </a:fld>
            <a:endParaRPr lang="fr-FR" dirty="0"/>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146AD352-163A-4195-AA30-4769153B6B25}" type="slidenum">
              <a:rPr lang="fr-FR" smtClean="0"/>
              <a:pPr/>
              <a:t>‹N°›</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7" name="Espace réservé de la date 6"/>
          <p:cNvSpPr>
            <a:spLocks noGrp="1"/>
          </p:cNvSpPr>
          <p:nvPr>
            <p:ph type="dt" sz="half" idx="10"/>
          </p:nvPr>
        </p:nvSpPr>
        <p:spPr/>
        <p:txBody>
          <a:bodyPr/>
          <a:lstStyle/>
          <a:p>
            <a:fld id="{DE4724D4-C3A8-43ED-8AE1-9AA8419FE924}" type="datetimeFigureOut">
              <a:rPr lang="fr-FR" smtClean="0"/>
              <a:pPr/>
              <a:t>08/12/2014</a:t>
            </a:fld>
            <a:endParaRPr lang="fr-FR" dirty="0"/>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smtClean="0"/>
              <a:t>Cliquez pour modifier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DE4724D4-C3A8-43ED-8AE1-9AA8419FE924}" type="datetimeFigureOut">
              <a:rPr lang="fr-FR" smtClean="0"/>
              <a:pPr/>
              <a:t>08/12/2014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146AD352-163A-4195-AA30-4769153B6B25}" type="slidenum">
              <a:rPr lang="fr-FR" smtClean="0"/>
              <a:pPr/>
              <a:t>‹N°›</a:t>
            </a:fld>
            <a:endParaRPr lang="fr-FR" dirty="0"/>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E4724D4-C3A8-43ED-8AE1-9AA8419FE924}" type="datetimeFigureOut">
              <a:rPr lang="fr-FR" smtClean="0"/>
              <a:pPr/>
              <a:t>08/12/2014</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146AD352-163A-4195-AA30-4769153B6B25}"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8" name="Espace réservé de la date 7"/>
          <p:cNvSpPr>
            <a:spLocks noGrp="1"/>
          </p:cNvSpPr>
          <p:nvPr>
            <p:ph type="dt" sz="half" idx="14"/>
          </p:nvPr>
        </p:nvSpPr>
        <p:spPr/>
        <p:txBody>
          <a:bodyPr/>
          <a:lstStyle/>
          <a:p>
            <a:fld id="{DE4724D4-C3A8-43ED-8AE1-9AA8419FE924}" type="datetimeFigureOut">
              <a:rPr lang="fr-FR" smtClean="0"/>
              <a:pPr/>
              <a:t>08/12/2014</a:t>
            </a:fld>
            <a:endParaRPr lang="fr-FR" dirty="0"/>
          </a:p>
        </p:txBody>
      </p:sp>
      <p:sp>
        <p:nvSpPr>
          <p:cNvPr id="9" name="Espace réservé du numéro de diapositive 8"/>
          <p:cNvSpPr>
            <a:spLocks noGrp="1"/>
          </p:cNvSpPr>
          <p:nvPr>
            <p:ph type="sldNum" sz="quarter" idx="15"/>
          </p:nvPr>
        </p:nvSpPr>
        <p:spPr/>
        <p:txBody>
          <a:bodyPr/>
          <a:lstStyle/>
          <a:p>
            <a:fld id="{146AD352-163A-4195-AA30-4769153B6B25}" type="slidenum">
              <a:rPr lang="fr-FR" smtClean="0"/>
              <a:pPr/>
              <a:t>‹N°›</a:t>
            </a:fld>
            <a:endParaRPr lang="fr-FR" dirty="0"/>
          </a:p>
        </p:txBody>
      </p:sp>
      <p:sp>
        <p:nvSpPr>
          <p:cNvPr id="10" name="Espace réservé du pied de page 9"/>
          <p:cNvSpPr>
            <a:spLocks noGrp="1"/>
          </p:cNvSpPr>
          <p:nvPr>
            <p:ph type="ftr" sz="quarter" idx="16"/>
          </p:nvPr>
        </p:nvSpPr>
        <p:spPr/>
        <p:txBody>
          <a:bodyPr/>
          <a:lstStyle/>
          <a:p>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8" name="Espace réservé de la date 7"/>
          <p:cNvSpPr>
            <a:spLocks noGrp="1"/>
          </p:cNvSpPr>
          <p:nvPr>
            <p:ph type="dt" sz="half" idx="10"/>
          </p:nvPr>
        </p:nvSpPr>
        <p:spPr/>
        <p:txBody>
          <a:bodyPr/>
          <a:lstStyle/>
          <a:p>
            <a:fld id="{DE4724D4-C3A8-43ED-8AE1-9AA8419FE924}" type="datetimeFigureOut">
              <a:rPr lang="fr-FR" smtClean="0"/>
              <a:pPr/>
              <a:t>08/12/2014</a:t>
            </a:fld>
            <a:endParaRPr lang="fr-FR" dirty="0"/>
          </a:p>
        </p:txBody>
      </p:sp>
      <p:sp>
        <p:nvSpPr>
          <p:cNvPr id="9" name="Espace réservé du numéro de diapositive 8"/>
          <p:cNvSpPr>
            <a:spLocks noGrp="1"/>
          </p:cNvSpPr>
          <p:nvPr>
            <p:ph type="sldNum" sz="quarter" idx="11"/>
          </p:nvPr>
        </p:nvSpPr>
        <p:spPr/>
        <p:txBody>
          <a:bodyPr/>
          <a:lstStyle/>
          <a:p>
            <a:fld id="{146AD352-163A-4195-AA30-4769153B6B25}" type="slidenum">
              <a:rPr lang="fr-FR" smtClean="0"/>
              <a:pPr/>
              <a:t>‹N°›</a:t>
            </a:fld>
            <a:endParaRPr lang="fr-FR" dirty="0"/>
          </a:p>
        </p:txBody>
      </p:sp>
      <p:sp>
        <p:nvSpPr>
          <p:cNvPr id="10" name="Espace réservé du pied de page 9"/>
          <p:cNvSpPr>
            <a:spLocks noGrp="1"/>
          </p:cNvSpPr>
          <p:nvPr>
            <p:ph type="ftr" sz="quarter" idx="12"/>
          </p:nvPr>
        </p:nvSpPr>
        <p:spPr/>
        <p:txBody>
          <a:bodyPr/>
          <a:lstStyle/>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E4724D4-C3A8-43ED-8AE1-9AA8419FE924}" type="datetimeFigureOut">
              <a:rPr lang="fr-FR" smtClean="0"/>
              <a:pPr/>
              <a:t>08/12/2014</a:t>
            </a:fld>
            <a:endParaRPr lang="fr-FR" dirty="0"/>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r-FR" dirty="0"/>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46AD352-163A-4195-AA30-4769153B6B25}" type="slidenum">
              <a:rPr lang="fr-FR" smtClean="0"/>
              <a:pPr/>
              <a:t>‹N°›</a:t>
            </a:fld>
            <a:endParaRPr lang="fr-FR" dirty="0"/>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smtClean="0"/>
              <a:t>Cliquez pour modifier le style du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0" y="3000372"/>
            <a:ext cx="8858280" cy="707886"/>
          </a:xfrm>
          <a:prstGeom prst="rect">
            <a:avLst/>
          </a:prstGeom>
          <a:noFill/>
        </p:spPr>
        <p:txBody>
          <a:bodyPr wrap="square" rtlCol="0">
            <a:spAutoFit/>
          </a:bodyPr>
          <a:lstStyle/>
          <a:p>
            <a:pPr algn="ctr"/>
            <a:r>
              <a:rPr lang="fr-FR" sz="4000" dirty="0" smtClean="0">
                <a:latin typeface="Bauhaus 93" pitchFamily="82" charset="0"/>
              </a:rPr>
              <a:t>Tom               Ruggi</a:t>
            </a:r>
            <a:endParaRPr lang="fr-FR" sz="4000" dirty="0">
              <a:latin typeface="Bauhaus 93" pitchFamily="82" charset="0"/>
            </a:endParaRPr>
          </a:p>
        </p:txBody>
      </p:sp>
      <p:sp>
        <p:nvSpPr>
          <p:cNvPr id="9" name="ZoneTexte 8"/>
          <p:cNvSpPr txBox="1"/>
          <p:nvPr/>
        </p:nvSpPr>
        <p:spPr>
          <a:xfrm>
            <a:off x="3143240" y="3714752"/>
            <a:ext cx="2714644" cy="584775"/>
          </a:xfrm>
          <a:prstGeom prst="rect">
            <a:avLst/>
          </a:prstGeom>
          <a:noFill/>
        </p:spPr>
        <p:txBody>
          <a:bodyPr wrap="square" rtlCol="0">
            <a:spAutoFit/>
          </a:bodyPr>
          <a:lstStyle/>
          <a:p>
            <a:pPr algn="ctr"/>
            <a:r>
              <a:rPr lang="fr-FR" sz="3200" dirty="0" smtClean="0">
                <a:latin typeface="Bauhaus 93" pitchFamily="82" charset="0"/>
              </a:rPr>
              <a:t>3°4</a:t>
            </a:r>
            <a:endParaRPr lang="fr-FR" sz="3200" dirty="0">
              <a:latin typeface="Bauhaus 93" pitchFamily="82" charset="0"/>
            </a:endParaRPr>
          </a:p>
        </p:txBody>
      </p:sp>
      <p:sp>
        <p:nvSpPr>
          <p:cNvPr id="11" name="ZoneTexte 10"/>
          <p:cNvSpPr txBox="1"/>
          <p:nvPr/>
        </p:nvSpPr>
        <p:spPr>
          <a:xfrm>
            <a:off x="285720" y="285728"/>
            <a:ext cx="3714744" cy="830997"/>
          </a:xfrm>
          <a:prstGeom prst="rect">
            <a:avLst/>
          </a:prstGeom>
          <a:noFill/>
        </p:spPr>
        <p:txBody>
          <a:bodyPr wrap="square" rtlCol="0">
            <a:spAutoFit/>
          </a:bodyPr>
          <a:lstStyle/>
          <a:p>
            <a:r>
              <a:rPr lang="fr-FR" sz="2400" dirty="0" smtClean="0">
                <a:latin typeface="Chiller" pitchFamily="82" charset="0"/>
              </a:rPr>
              <a:t>Club histoire-informatique</a:t>
            </a:r>
          </a:p>
          <a:p>
            <a:r>
              <a:rPr lang="fr-FR" sz="2400" dirty="0" smtClean="0">
                <a:latin typeface="Chiller" pitchFamily="82" charset="0"/>
              </a:rPr>
              <a:t>Mr. Barthe</a:t>
            </a:r>
            <a:endParaRPr lang="fr-FR" sz="2400" dirty="0">
              <a:latin typeface="Chiller" pitchFamily="82" charset="0"/>
            </a:endParaRPr>
          </a:p>
        </p:txBody>
      </p:sp>
      <p:sp>
        <p:nvSpPr>
          <p:cNvPr id="12" name="ZoneTexte 11"/>
          <p:cNvSpPr txBox="1"/>
          <p:nvPr/>
        </p:nvSpPr>
        <p:spPr>
          <a:xfrm>
            <a:off x="6643702" y="6143644"/>
            <a:ext cx="2071702" cy="400110"/>
          </a:xfrm>
          <a:prstGeom prst="rect">
            <a:avLst/>
          </a:prstGeom>
          <a:noFill/>
        </p:spPr>
        <p:txBody>
          <a:bodyPr wrap="square" rtlCol="0">
            <a:spAutoFit/>
          </a:bodyPr>
          <a:lstStyle/>
          <a:p>
            <a:pPr algn="r"/>
            <a:r>
              <a:rPr lang="fr-FR" sz="2000" dirty="0" smtClean="0">
                <a:latin typeface="Chiller" pitchFamily="82" charset="0"/>
              </a:rPr>
              <a:t>Année 2014-2015.</a:t>
            </a:r>
            <a:endParaRPr lang="fr-FR" sz="2000" dirty="0">
              <a:latin typeface="Chiller" pitchFamily="82" charset="0"/>
            </a:endParaRPr>
          </a:p>
        </p:txBody>
      </p:sp>
      <p:sp>
        <p:nvSpPr>
          <p:cNvPr id="6" name="ZoneTexte 5"/>
          <p:cNvSpPr txBox="1"/>
          <p:nvPr/>
        </p:nvSpPr>
        <p:spPr>
          <a:xfrm>
            <a:off x="285720" y="1142984"/>
            <a:ext cx="8572560" cy="584775"/>
          </a:xfrm>
          <a:prstGeom prst="rect">
            <a:avLst/>
          </a:prstGeom>
          <a:noFill/>
        </p:spPr>
        <p:txBody>
          <a:bodyPr wrap="square" rtlCol="0">
            <a:spAutoFit/>
          </a:bodyPr>
          <a:lstStyle/>
          <a:p>
            <a:pPr algn="ctr"/>
            <a:r>
              <a:rPr lang="fr-FR" sz="3200" dirty="0" smtClean="0">
                <a:latin typeface="Chiller" pitchFamily="82" charset="0"/>
              </a:rPr>
              <a:t>L’aviation lors de la deuxième guerre mondiale</a:t>
            </a:r>
            <a:endParaRPr lang="fr-FR" sz="3200" dirty="0">
              <a:latin typeface="Chiller" pitchFamily="82" charset="0"/>
            </a:endParaRPr>
          </a:p>
        </p:txBody>
      </p:sp>
      <p:sp>
        <p:nvSpPr>
          <p:cNvPr id="7" name="ZoneTexte 6"/>
          <p:cNvSpPr txBox="1"/>
          <p:nvPr/>
        </p:nvSpPr>
        <p:spPr>
          <a:xfrm>
            <a:off x="214282" y="1857364"/>
            <a:ext cx="2571768" cy="369332"/>
          </a:xfrm>
          <a:prstGeom prst="rect">
            <a:avLst/>
          </a:prstGeom>
          <a:noFill/>
        </p:spPr>
        <p:txBody>
          <a:bodyPr wrap="square" rtlCol="0">
            <a:spAutoFit/>
          </a:bodyPr>
          <a:lstStyle/>
          <a:p>
            <a:r>
              <a:rPr lang="fr-FR" dirty="0" smtClean="0"/>
              <a:t>Allemagne: Luftwaffe</a:t>
            </a:r>
            <a:endParaRPr lang="fr-FR" dirty="0"/>
          </a:p>
        </p:txBody>
      </p:sp>
      <p:sp>
        <p:nvSpPr>
          <p:cNvPr id="10" name="ZoneTexte 9"/>
          <p:cNvSpPr txBox="1"/>
          <p:nvPr/>
        </p:nvSpPr>
        <p:spPr>
          <a:xfrm>
            <a:off x="5643570" y="1857364"/>
            <a:ext cx="2928958" cy="369332"/>
          </a:xfrm>
          <a:prstGeom prst="rect">
            <a:avLst/>
          </a:prstGeom>
          <a:noFill/>
        </p:spPr>
        <p:txBody>
          <a:bodyPr wrap="square" rtlCol="0">
            <a:spAutoFit/>
          </a:bodyPr>
          <a:lstStyle/>
          <a:p>
            <a:r>
              <a:rPr lang="fr-FR" dirty="0" smtClean="0"/>
              <a:t>Angleterre: royal air force</a:t>
            </a:r>
            <a:endParaRPr lang="fr-FR" dirty="0"/>
          </a:p>
        </p:txBody>
      </p:sp>
    </p:spTree>
  </p:cSld>
  <p:clrMapOvr>
    <a:masterClrMapping/>
  </p:clrMapOvr>
  <p:transition spd="slow">
    <p:newsflash/>
    <p:sndAc>
      <p:stSnd>
        <p:snd r:embed="rId2" name="drumroll.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400" dirty="0" smtClean="0"/>
              <a:t>Un </a:t>
            </a:r>
            <a:r>
              <a:rPr lang="fr-FR" sz="4400" dirty="0" smtClean="0"/>
              <a:t>avion de chasse : Le </a:t>
            </a:r>
            <a:r>
              <a:rPr lang="fr-FR" sz="4400" dirty="0" err="1" smtClean="0"/>
              <a:t>republic</a:t>
            </a:r>
            <a:r>
              <a:rPr lang="fr-FR" sz="4400" dirty="0" smtClean="0"/>
              <a:t> P-47</a:t>
            </a:r>
            <a:endParaRPr lang="fr-FR" dirty="0"/>
          </a:p>
        </p:txBody>
      </p:sp>
      <p:pic>
        <p:nvPicPr>
          <p:cNvPr id="3074" name="Picture 2" descr="U:\Mes images\club hist&amp;info\images\P-47.jpeg"/>
          <p:cNvPicPr>
            <a:picLocks noChangeAspect="1" noChangeArrowheads="1"/>
          </p:cNvPicPr>
          <p:nvPr/>
        </p:nvPicPr>
        <p:blipFill>
          <a:blip r:embed="rId2"/>
          <a:srcRect/>
          <a:stretch>
            <a:fillRect/>
          </a:stretch>
        </p:blipFill>
        <p:spPr bwMode="auto">
          <a:xfrm>
            <a:off x="366700" y="1500174"/>
            <a:ext cx="2562226" cy="2007413"/>
          </a:xfrm>
          <a:prstGeom prst="rect">
            <a:avLst/>
          </a:prstGeom>
          <a:ln>
            <a:noFill/>
          </a:ln>
          <a:effectLst>
            <a:outerShdw blurRad="190500" algn="tl" rotWithShape="0">
              <a:srgbClr val="000000">
                <a:alpha val="70000"/>
              </a:srgbClr>
            </a:outerShdw>
          </a:effectLst>
        </p:spPr>
      </p:pic>
      <p:sp>
        <p:nvSpPr>
          <p:cNvPr id="9" name="ZoneTexte 8"/>
          <p:cNvSpPr txBox="1"/>
          <p:nvPr/>
        </p:nvSpPr>
        <p:spPr>
          <a:xfrm>
            <a:off x="3000364" y="2643182"/>
            <a:ext cx="5786478" cy="2492990"/>
          </a:xfrm>
          <a:prstGeom prst="rect">
            <a:avLst/>
          </a:prstGeom>
          <a:noFill/>
        </p:spPr>
        <p:txBody>
          <a:bodyPr wrap="square" rtlCol="0">
            <a:spAutoFit/>
          </a:bodyPr>
          <a:lstStyle/>
          <a:p>
            <a:r>
              <a:rPr lang="fr-FR" sz="2600" dirty="0" smtClean="0">
                <a:latin typeface="Modern No. 20" pitchFamily="18" charset="0"/>
              </a:rPr>
              <a:t>Pour information: le P-47 était le plus important chasseur américain de la deuxième guerre mondiale. Il ne pesait que 7 tonnes 740 avec armement pour une petite longueur de 1103m, il pouvait atteindre la vitesse de 689 km/h</a:t>
            </a:r>
            <a:endParaRPr lang="fr-FR" sz="2600" dirty="0">
              <a:latin typeface="Modern No. 20"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Cette armée devient la plus puissante en </a:t>
            </a:r>
          </a:p>
          <a:p>
            <a:pPr>
              <a:buNone/>
            </a:pPr>
            <a:r>
              <a:rPr lang="fr-FR" dirty="0" smtClean="0"/>
              <a:t>été 1939, en effet, elle aligne 4000 avions </a:t>
            </a:r>
          </a:p>
          <a:p>
            <a:pPr>
              <a:buNone/>
            </a:pPr>
            <a:r>
              <a:rPr lang="fr-FR" dirty="0" smtClean="0"/>
              <a:t>don 1100 avions de chasse. De ce fait, elle contribue à plusieurs succès des forces armées allemandes lors des premières campagne.</a:t>
            </a:r>
          </a:p>
          <a:p>
            <a:pPr>
              <a:buNone/>
            </a:pPr>
            <a:r>
              <a:rPr lang="fr-FR" dirty="0" smtClean="0"/>
              <a:t>Après la guerre, l’aviation allemande était fortement restreinte: les alliés interdisent totalement la possession d’une aviation militaire aux allemands.</a:t>
            </a:r>
          </a:p>
          <a:p>
            <a:pPr>
              <a:buNone/>
            </a:pPr>
            <a:r>
              <a:rPr lang="fr-FR" dirty="0" smtClean="0"/>
              <a:t>Malgré tout, la Luftwaffe fabriqua des avions aujourd’hui célèbre.</a:t>
            </a:r>
          </a:p>
          <a:p>
            <a:pPr>
              <a:buNone/>
            </a:pPr>
            <a:endParaRPr lang="fr-FR" dirty="0"/>
          </a:p>
        </p:txBody>
      </p:sp>
      <p:sp>
        <p:nvSpPr>
          <p:cNvPr id="3" name="Titre 2"/>
          <p:cNvSpPr>
            <a:spLocks noGrp="1"/>
          </p:cNvSpPr>
          <p:nvPr>
            <p:ph type="title"/>
          </p:nvPr>
        </p:nvSpPr>
        <p:spPr/>
        <p:txBody>
          <a:bodyPr>
            <a:normAutofit fontScale="90000"/>
          </a:bodyPr>
          <a:lstStyle/>
          <a:p>
            <a:r>
              <a:rPr lang="fr-FR" dirty="0" smtClean="0"/>
              <a:t>L’armée de l’air allemande: </a:t>
            </a:r>
            <a:br>
              <a:rPr lang="fr-FR" dirty="0" smtClean="0"/>
            </a:br>
            <a:r>
              <a:rPr lang="fr-FR" dirty="0" smtClean="0"/>
              <a:t>Luftwaffe.</a:t>
            </a:r>
            <a:endParaRPr lang="fr-FR" dirty="0"/>
          </a:p>
        </p:txBody>
      </p:sp>
      <p:pic>
        <p:nvPicPr>
          <p:cNvPr id="1026" name="Picture 2" descr="U:\Mes images\club hist&amp;info\images\lutfwaffe.jpeg"/>
          <p:cNvPicPr>
            <a:picLocks noChangeAspect="1" noChangeArrowheads="1"/>
          </p:cNvPicPr>
          <p:nvPr/>
        </p:nvPicPr>
        <p:blipFill>
          <a:blip r:embed="rId2" cstate="print"/>
          <a:srcRect/>
          <a:stretch>
            <a:fillRect/>
          </a:stretch>
        </p:blipFill>
        <p:spPr bwMode="auto">
          <a:xfrm>
            <a:off x="6572264" y="357181"/>
            <a:ext cx="2143125" cy="2143125"/>
          </a:xfrm>
          <a:prstGeom prst="rect">
            <a:avLst/>
          </a:prstGeom>
          <a:noFill/>
        </p:spPr>
      </p:pic>
    </p:spTree>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U:\Mes images\club hist&amp;info\images\avion lutfwaffe.jpg"/>
          <p:cNvPicPr>
            <a:picLocks noChangeAspect="1" noChangeArrowheads="1"/>
          </p:cNvPicPr>
          <p:nvPr/>
        </p:nvPicPr>
        <p:blipFill>
          <a:blip r:embed="rId3" cstate="print"/>
          <a:srcRect/>
          <a:stretch>
            <a:fillRect/>
          </a:stretch>
        </p:blipFill>
        <p:spPr bwMode="auto">
          <a:xfrm>
            <a:off x="3071802" y="1357298"/>
            <a:ext cx="3252401" cy="1433523"/>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3" name="ZoneTexte 2"/>
          <p:cNvSpPr txBox="1"/>
          <p:nvPr/>
        </p:nvSpPr>
        <p:spPr>
          <a:xfrm>
            <a:off x="285720" y="142852"/>
            <a:ext cx="8501122" cy="1200329"/>
          </a:xfrm>
          <a:prstGeom prst="rect">
            <a:avLst/>
          </a:prstGeom>
          <a:noFill/>
        </p:spPr>
        <p:txBody>
          <a:bodyPr wrap="square" rtlCol="0">
            <a:spAutoFit/>
          </a:bodyPr>
          <a:lstStyle/>
          <a:p>
            <a:pPr algn="ctr"/>
            <a:r>
              <a:rPr lang="fr-FR" sz="3600" dirty="0" smtClean="0">
                <a:latin typeface="+mj-lt"/>
              </a:rPr>
              <a:t>Un avion de chasse: le Messerschmitt Bf 109.</a:t>
            </a:r>
            <a:endParaRPr lang="fr-FR" sz="3600" dirty="0">
              <a:latin typeface="+mj-lt"/>
            </a:endParaRPr>
          </a:p>
        </p:txBody>
      </p:sp>
      <p:sp>
        <p:nvSpPr>
          <p:cNvPr id="4" name="ZoneTexte 3"/>
          <p:cNvSpPr txBox="1"/>
          <p:nvPr/>
        </p:nvSpPr>
        <p:spPr>
          <a:xfrm>
            <a:off x="357158" y="3000372"/>
            <a:ext cx="8501122" cy="1692771"/>
          </a:xfrm>
          <a:prstGeom prst="rect">
            <a:avLst/>
          </a:prstGeom>
          <a:noFill/>
        </p:spPr>
        <p:txBody>
          <a:bodyPr wrap="square" rtlCol="0">
            <a:spAutoFit/>
          </a:bodyPr>
          <a:lstStyle/>
          <a:p>
            <a:r>
              <a:rPr lang="fr-FR" sz="2600" dirty="0" smtClean="0">
                <a:latin typeface="Modern No. 20" pitchFamily="18" charset="0"/>
              </a:rPr>
              <a:t>Bien qu’étant retiré du service, cet avion de 3 tonnes 95 pour une longueur de 8 mètres 84 a contribué à des victoires allemandes lors de la deuxième guerre mondiale grâce à sa domination sans partage et sa doctrine d’emploi.</a:t>
            </a:r>
            <a:endParaRPr lang="fr-FR" sz="2600" dirty="0">
              <a:latin typeface="Modern No. 20" pitchFamily="18" charset="0"/>
            </a:endParaRPr>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85720" y="142852"/>
            <a:ext cx="8501122" cy="1200329"/>
          </a:xfrm>
          <a:prstGeom prst="rect">
            <a:avLst/>
          </a:prstGeom>
          <a:noFill/>
        </p:spPr>
        <p:txBody>
          <a:bodyPr wrap="square" rtlCol="0">
            <a:spAutoFit/>
          </a:bodyPr>
          <a:lstStyle/>
          <a:p>
            <a:pPr algn="ctr"/>
            <a:r>
              <a:rPr lang="fr-FR" sz="3600" dirty="0" smtClean="0">
                <a:latin typeface="+mj-lt"/>
              </a:rPr>
              <a:t>Un avion bombardier: le Heinkel He 111</a:t>
            </a:r>
          </a:p>
          <a:p>
            <a:pPr algn="ctr"/>
            <a:endParaRPr lang="fr-FR" sz="3600" dirty="0">
              <a:latin typeface="+mj-lt"/>
            </a:endParaRPr>
          </a:p>
        </p:txBody>
      </p:sp>
      <p:pic>
        <p:nvPicPr>
          <p:cNvPr id="7" name="Picture 3" descr="U:\Mes images\club hist&amp;info\images\avion bombardement lutfwaffe.jpg"/>
          <p:cNvPicPr>
            <a:picLocks noChangeAspect="1" noChangeArrowheads="1"/>
          </p:cNvPicPr>
          <p:nvPr/>
        </p:nvPicPr>
        <p:blipFill>
          <a:blip r:embed="rId3" cstate="print"/>
          <a:srcRect/>
          <a:stretch>
            <a:fillRect/>
          </a:stretch>
        </p:blipFill>
        <p:spPr bwMode="auto">
          <a:xfrm>
            <a:off x="2928926" y="1214422"/>
            <a:ext cx="3160094" cy="107157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8" name="ZoneTexte 7"/>
          <p:cNvSpPr txBox="1"/>
          <p:nvPr/>
        </p:nvSpPr>
        <p:spPr>
          <a:xfrm>
            <a:off x="357158" y="3000372"/>
            <a:ext cx="8501122" cy="3293209"/>
          </a:xfrm>
          <a:prstGeom prst="rect">
            <a:avLst/>
          </a:prstGeom>
          <a:noFill/>
        </p:spPr>
        <p:txBody>
          <a:bodyPr wrap="square" rtlCol="0">
            <a:spAutoFit/>
          </a:bodyPr>
          <a:lstStyle/>
          <a:p>
            <a:r>
              <a:rPr lang="fr-FR" sz="2600" dirty="0" smtClean="0">
                <a:latin typeface="Modern No. 20" pitchFamily="18" charset="0"/>
              </a:rPr>
              <a:t>Retiré du service par la même occasion que le Messerschmitt Bf 109, cette avion de masse pesant 7 tonnes 720 à vide et 13 tonnes 500 avec une longueur ne dépassant pas les 16 mètres 30. Ces avions étaient conçus pour le bombardement mais, aussi utilisé comme avion de ligne. Il pouvait transporter 10 passager en plus des 4 hommes d’équipage.</a:t>
            </a:r>
          </a:p>
          <a:p>
            <a:r>
              <a:rPr lang="fr-FR" sz="2600" dirty="0" smtClean="0">
                <a:latin typeface="Modern No. 20" pitchFamily="18" charset="0"/>
              </a:rPr>
              <a:t>C’est un bombardier pouvant accueillir 2 tonnes de bombes à l’extérieur, il est aussi doté d’un canon et d’une mitrailleuse.              </a:t>
            </a:r>
            <a:endParaRPr lang="fr-FR" sz="2600" dirty="0">
              <a:latin typeface="Modern No. 20" pitchFamily="18" charset="0"/>
            </a:endParaRPr>
          </a:p>
        </p:txBody>
      </p:sp>
    </p:spTree>
  </p:cSld>
  <p:clrMapOvr>
    <a:masterClrMapping/>
  </p:clrMapOvr>
  <p:transition spd="slow">
    <p:dissolve/>
    <p:sndAc>
      <p:stSnd>
        <p:snd r:embed="rId2" name="explode.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357166"/>
            <a:ext cx="8572560" cy="1261884"/>
          </a:xfrm>
          <a:prstGeom prst="rect">
            <a:avLst/>
          </a:prstGeom>
          <a:noFill/>
        </p:spPr>
        <p:txBody>
          <a:bodyPr wrap="square" rtlCol="0">
            <a:spAutoFit/>
          </a:bodyPr>
          <a:lstStyle/>
          <a:p>
            <a:r>
              <a:rPr lang="fr-FR" sz="3800" dirty="0" smtClean="0"/>
              <a:t>L’armée de l’air anglaise: </a:t>
            </a:r>
          </a:p>
          <a:p>
            <a:r>
              <a:rPr lang="fr-FR" sz="3800" dirty="0" smtClean="0"/>
              <a:t>Royale Air Force.</a:t>
            </a:r>
            <a:endParaRPr lang="fr-FR" sz="3800" dirty="0"/>
          </a:p>
        </p:txBody>
      </p:sp>
      <p:pic>
        <p:nvPicPr>
          <p:cNvPr id="1026" name="Picture 2" descr="U:\Mes images\club hist&amp;info\images\RAF.png"/>
          <p:cNvPicPr>
            <a:picLocks noChangeAspect="1" noChangeArrowheads="1"/>
          </p:cNvPicPr>
          <p:nvPr/>
        </p:nvPicPr>
        <p:blipFill>
          <a:blip r:embed="rId2" cstate="print"/>
          <a:srcRect/>
          <a:stretch>
            <a:fillRect/>
          </a:stretch>
        </p:blipFill>
        <p:spPr bwMode="auto">
          <a:xfrm>
            <a:off x="5572100" y="0"/>
            <a:ext cx="3571900" cy="2071678"/>
          </a:xfrm>
          <a:prstGeom prst="rect">
            <a:avLst/>
          </a:prstGeom>
          <a:noFill/>
        </p:spPr>
      </p:pic>
      <p:sp>
        <p:nvSpPr>
          <p:cNvPr id="5" name="Espace réservé du contenu 4"/>
          <p:cNvSpPr>
            <a:spLocks noGrp="1"/>
          </p:cNvSpPr>
          <p:nvPr>
            <p:ph idx="1"/>
          </p:nvPr>
        </p:nvSpPr>
        <p:spPr/>
        <p:txBody>
          <a:bodyPr/>
          <a:lstStyle/>
          <a:p>
            <a:r>
              <a:rPr lang="fr-FR" dirty="0" smtClean="0"/>
              <a:t>La force aérienne royale fondée </a:t>
            </a:r>
          </a:p>
          <a:p>
            <a:pPr>
              <a:buNone/>
            </a:pPr>
            <a:r>
              <a:rPr lang="fr-FR" dirty="0" smtClean="0"/>
              <a:t>Le 1</a:t>
            </a:r>
            <a:r>
              <a:rPr lang="fr-FR" baseline="30000" dirty="0" smtClean="0"/>
              <a:t>er</a:t>
            </a:r>
            <a:r>
              <a:rPr lang="fr-FR" dirty="0" smtClean="0"/>
              <a:t> avril 1918 (anciennement la Royal Flying Corps), elle a joué un rôle majeur durant la deuxième guerre mondiale et surtout, lors de la bataille d’Angleterre . En effet, sa résistance est tirée de l’atout technique qu’est le radar.</a:t>
            </a:r>
          </a:p>
          <a:p>
            <a:pPr>
              <a:buNone/>
            </a:pPr>
            <a:r>
              <a:rPr lang="fr-FR" dirty="0" smtClean="0"/>
              <a:t>Contrairement à la Luftwaffe, l’Angleterre dispose encore d’une force armée aérienne.</a:t>
            </a:r>
          </a:p>
          <a:p>
            <a:pPr>
              <a:buNone/>
            </a:pPr>
            <a:endParaRPr lang="fr-FR" dirty="0"/>
          </a:p>
        </p:txBody>
      </p:sp>
    </p:spTree>
  </p:cSld>
  <p:clrMapOvr>
    <a:masterClrMapping/>
  </p:clrMapOvr>
  <p:transition spd="slow">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pPr algn="ctr"/>
            <a:r>
              <a:rPr lang="fr-FR" sz="3600" dirty="0" smtClean="0"/>
              <a:t>Un avion de chasse: Le Supermarine Spitfire</a:t>
            </a:r>
            <a:endParaRPr lang="fr-FR" sz="3600" dirty="0"/>
          </a:p>
        </p:txBody>
      </p:sp>
      <p:pic>
        <p:nvPicPr>
          <p:cNvPr id="1026" name="Picture 2" descr="U:\Mes images\club hist&amp;info\images\avion chasse RAF.jpg"/>
          <p:cNvPicPr>
            <a:picLocks noGrp="1" noChangeAspect="1" noChangeArrowheads="1"/>
          </p:cNvPicPr>
          <p:nvPr>
            <p:ph idx="1"/>
          </p:nvPr>
        </p:nvPicPr>
        <p:blipFill>
          <a:blip r:embed="rId2" cstate="print"/>
          <a:srcRect/>
          <a:stretch>
            <a:fillRect/>
          </a:stretch>
        </p:blipFill>
        <p:spPr bwMode="auto">
          <a:xfrm>
            <a:off x="214282" y="785794"/>
            <a:ext cx="3556000" cy="19288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ZoneTexte 4"/>
          <p:cNvSpPr txBox="1"/>
          <p:nvPr/>
        </p:nvSpPr>
        <p:spPr>
          <a:xfrm>
            <a:off x="3786182" y="1500174"/>
            <a:ext cx="5072098" cy="1292662"/>
          </a:xfrm>
          <a:prstGeom prst="rect">
            <a:avLst/>
          </a:prstGeom>
          <a:noFill/>
        </p:spPr>
        <p:txBody>
          <a:bodyPr wrap="square" rtlCol="0">
            <a:spAutoFit/>
          </a:bodyPr>
          <a:lstStyle/>
          <a:p>
            <a:r>
              <a:rPr lang="fr-FR" sz="2600" dirty="0" smtClean="0">
                <a:latin typeface="Modern No. 20" pitchFamily="18" charset="0"/>
              </a:rPr>
              <a:t>Comme presque tous les avions ayants participés à la seconde guerre mondiale, il n’est plus en service...</a:t>
            </a:r>
            <a:endParaRPr lang="fr-FR" sz="2600" dirty="0">
              <a:latin typeface="Modern No. 20" pitchFamily="18" charset="0"/>
            </a:endParaRPr>
          </a:p>
        </p:txBody>
      </p:sp>
      <p:sp>
        <p:nvSpPr>
          <p:cNvPr id="6" name="ZoneTexte 5"/>
          <p:cNvSpPr txBox="1"/>
          <p:nvPr/>
        </p:nvSpPr>
        <p:spPr>
          <a:xfrm>
            <a:off x="142844" y="2714620"/>
            <a:ext cx="9001156" cy="2893100"/>
          </a:xfrm>
          <a:prstGeom prst="rect">
            <a:avLst/>
          </a:prstGeom>
          <a:noFill/>
        </p:spPr>
        <p:txBody>
          <a:bodyPr wrap="square" rtlCol="0">
            <a:spAutoFit/>
          </a:bodyPr>
          <a:lstStyle/>
          <a:p>
            <a:r>
              <a:rPr lang="fr-FR" sz="2600" dirty="0" smtClean="0">
                <a:latin typeface="Modern No. 20" pitchFamily="18" charset="0"/>
              </a:rPr>
              <a:t>Cet avion de 2 tonnes 300 (masse maximale 3 tonnes 100) pour une longueur de  947 mètres. Pouvais aller jusqu’à 575 km/h et, pouvais accueillir un seul pilote.</a:t>
            </a:r>
          </a:p>
          <a:p>
            <a:r>
              <a:rPr lang="fr-FR" sz="2600" dirty="0" smtClean="0">
                <a:latin typeface="Modern No. 20" pitchFamily="18" charset="0"/>
              </a:rPr>
              <a:t>Il a été l‘avion de chasse monoplace (une seule place) le plus utilisé lors de la deuxième guerre mondiale. </a:t>
            </a:r>
          </a:p>
          <a:p>
            <a:r>
              <a:rPr lang="fr-FR" sz="2600" dirty="0" smtClean="0">
                <a:latin typeface="Modern No. 20" pitchFamily="18" charset="0"/>
              </a:rPr>
              <a:t>Il était doté de 8 mitrailleuses en extérieur et d’une bombe dont a masse n’était pas inférieure à 230 kg à l’intérieur.</a:t>
            </a:r>
            <a:endParaRPr lang="fr-FR" sz="2600" dirty="0">
              <a:latin typeface="Modern No. 20" pitchFamily="18" charset="0"/>
            </a:endParaRPr>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pPr algn="ctr"/>
            <a:r>
              <a:rPr lang="fr-FR" sz="4000" dirty="0" smtClean="0"/>
              <a:t>Et un bombardier: l’ Avro Lancaster</a:t>
            </a:r>
            <a:r>
              <a:rPr lang="fr-FR" dirty="0" smtClean="0"/>
              <a:t/>
            </a:r>
            <a:br>
              <a:rPr lang="fr-FR" dirty="0" smtClean="0"/>
            </a:br>
            <a:endParaRPr lang="fr-FR" dirty="0"/>
          </a:p>
        </p:txBody>
      </p:sp>
      <p:pic>
        <p:nvPicPr>
          <p:cNvPr id="2050" name="Picture 2" descr="U:\Mes images\club hist&amp;info\images\bombardier RAF.jpg"/>
          <p:cNvPicPr>
            <a:picLocks noChangeAspect="1" noChangeArrowheads="1"/>
          </p:cNvPicPr>
          <p:nvPr/>
        </p:nvPicPr>
        <p:blipFill>
          <a:blip r:embed="rId3" cstate="print"/>
          <a:srcRect/>
          <a:stretch>
            <a:fillRect/>
          </a:stretch>
        </p:blipFill>
        <p:spPr bwMode="auto">
          <a:xfrm>
            <a:off x="71406" y="857232"/>
            <a:ext cx="3214678" cy="192882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ZoneTexte 4"/>
          <p:cNvSpPr txBox="1"/>
          <p:nvPr/>
        </p:nvSpPr>
        <p:spPr>
          <a:xfrm>
            <a:off x="3286116" y="928670"/>
            <a:ext cx="5357850" cy="892552"/>
          </a:xfrm>
          <a:prstGeom prst="rect">
            <a:avLst/>
          </a:prstGeom>
          <a:noFill/>
        </p:spPr>
        <p:txBody>
          <a:bodyPr wrap="square" rtlCol="0">
            <a:spAutoFit/>
          </a:bodyPr>
          <a:lstStyle/>
          <a:p>
            <a:r>
              <a:rPr lang="fr-FR" sz="2600" dirty="0" smtClean="0">
                <a:latin typeface="Modern No. 20" pitchFamily="18" charset="0"/>
              </a:rPr>
              <a:t>Il a le même statut que le Spitfire (retiré du service)</a:t>
            </a:r>
            <a:endParaRPr lang="fr-FR" sz="2600" dirty="0">
              <a:latin typeface="Modern No. 20" pitchFamily="18" charset="0"/>
            </a:endParaRPr>
          </a:p>
        </p:txBody>
      </p:sp>
      <p:sp>
        <p:nvSpPr>
          <p:cNvPr id="6" name="ZoneTexte 5"/>
          <p:cNvSpPr txBox="1"/>
          <p:nvPr/>
        </p:nvSpPr>
        <p:spPr>
          <a:xfrm>
            <a:off x="214282" y="3000372"/>
            <a:ext cx="8572560" cy="3293209"/>
          </a:xfrm>
          <a:prstGeom prst="rect">
            <a:avLst/>
          </a:prstGeom>
          <a:noFill/>
        </p:spPr>
        <p:txBody>
          <a:bodyPr wrap="square" rtlCol="0">
            <a:spAutoFit/>
          </a:bodyPr>
          <a:lstStyle/>
          <a:p>
            <a:r>
              <a:rPr lang="fr-FR" sz="2600" dirty="0" smtClean="0">
                <a:latin typeface="Modern No. 20" pitchFamily="18" charset="0"/>
              </a:rPr>
              <a:t>C’est un bombardier pesant 16 tonnes 705 A VIDE et 29000 tonnes AVEC ARMEMENT. Il est en effet plus lourd que le Heinkel He 111 de la Luftwaffe. Il peut être doté de 6500kg de bombe ou d’une bombe grand Slam de 9870kg. </a:t>
            </a:r>
          </a:p>
          <a:p>
            <a:r>
              <a:rPr lang="fr-FR" sz="2600" dirty="0" smtClean="0">
                <a:latin typeface="Modern No. 20" pitchFamily="18" charset="0"/>
              </a:rPr>
              <a:t>Un grand Slam est une bombe qui avait pour but de s’enfoncer dans le sol provoquant un « mini-séisme ».</a:t>
            </a:r>
          </a:p>
          <a:p>
            <a:r>
              <a:rPr lang="fr-FR" sz="2600" dirty="0" smtClean="0">
                <a:latin typeface="Modern No. 20" pitchFamily="18" charset="0"/>
              </a:rPr>
              <a:t>Et, il comportait 8 mitrailleuses externes. Avec une capacité d’accueil de 4 personnes. (hors pilotes)</a:t>
            </a:r>
          </a:p>
        </p:txBody>
      </p:sp>
    </p:spTree>
  </p:cSld>
  <p:clrMapOvr>
    <a:masterClrMapping/>
  </p:clrMapOvr>
  <p:transition spd="slow">
    <p:dissolve/>
    <p:sndAc>
      <p:stSnd>
        <p:snd r:embed="rId2" name="explode.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357166"/>
            <a:ext cx="8572560" cy="1261884"/>
          </a:xfrm>
          <a:prstGeom prst="rect">
            <a:avLst/>
          </a:prstGeom>
          <a:noFill/>
        </p:spPr>
        <p:txBody>
          <a:bodyPr wrap="square" rtlCol="0">
            <a:spAutoFit/>
          </a:bodyPr>
          <a:lstStyle/>
          <a:p>
            <a:r>
              <a:rPr lang="fr-FR" sz="3800" b="1" i="1" dirty="0" smtClean="0"/>
              <a:t>L’armée de l’air Américaine:</a:t>
            </a:r>
          </a:p>
          <a:p>
            <a:r>
              <a:rPr lang="fr-FR" sz="3600" b="1" i="1" dirty="0" smtClean="0"/>
              <a:t>United States Army Air Forces</a:t>
            </a:r>
            <a:endParaRPr lang="fr-FR" sz="3600" b="1" dirty="0"/>
          </a:p>
        </p:txBody>
      </p:sp>
      <p:sp>
        <p:nvSpPr>
          <p:cNvPr id="7" name="Espace réservé du contenu 6"/>
          <p:cNvSpPr>
            <a:spLocks noGrp="1"/>
          </p:cNvSpPr>
          <p:nvPr>
            <p:ph idx="1"/>
          </p:nvPr>
        </p:nvSpPr>
        <p:spPr/>
        <p:txBody>
          <a:bodyPr/>
          <a:lstStyle/>
          <a:p>
            <a:r>
              <a:rPr lang="fr-FR" dirty="0" smtClean="0"/>
              <a:t>Cette armée de l’air Américaine a existée de</a:t>
            </a:r>
          </a:p>
          <a:p>
            <a:pPr>
              <a:buNone/>
            </a:pPr>
            <a:r>
              <a:rPr lang="fr-FR" dirty="0" smtClean="0"/>
              <a:t> 1941 jusqu’à 1947 succédant l’</a:t>
            </a:r>
            <a:r>
              <a:rPr lang="en-US" dirty="0" smtClean="0"/>
              <a:t>United States </a:t>
            </a:r>
          </a:p>
          <a:p>
            <a:pPr>
              <a:buNone/>
            </a:pPr>
            <a:r>
              <a:rPr lang="en-US" dirty="0" smtClean="0"/>
              <a:t>Army Air Corps et </a:t>
            </a:r>
            <a:r>
              <a:rPr lang="en-US" dirty="0" smtClean="0"/>
              <a:t>laisse</a:t>
            </a:r>
            <a:r>
              <a:rPr lang="en-US" dirty="0" smtClean="0"/>
              <a:t> </a:t>
            </a:r>
            <a:r>
              <a:rPr lang="fr-FR" dirty="0" smtClean="0"/>
              <a:t>sa</a:t>
            </a:r>
            <a:r>
              <a:rPr lang="en-US" dirty="0" smtClean="0"/>
              <a:t> </a:t>
            </a:r>
            <a:r>
              <a:rPr lang="en-US" dirty="0" smtClean="0"/>
              <a:t>place à </a:t>
            </a:r>
            <a:r>
              <a:rPr lang="en-US" dirty="0" smtClean="0"/>
              <a:t>l’Unitate</a:t>
            </a:r>
            <a:r>
              <a:rPr lang="en-US" dirty="0" smtClean="0"/>
              <a:t> State</a:t>
            </a:r>
          </a:p>
          <a:p>
            <a:pPr>
              <a:buNone/>
            </a:pPr>
            <a:r>
              <a:rPr lang="en-US" dirty="0" smtClean="0"/>
              <a:t> Air Force.</a:t>
            </a:r>
            <a:endParaRPr lang="fr-FR" dirty="0"/>
          </a:p>
        </p:txBody>
      </p:sp>
      <p:pic>
        <p:nvPicPr>
          <p:cNvPr id="1027" name="Picture 3" descr="U:\Mes images\club hist&amp;info\images\USAAF.png"/>
          <p:cNvPicPr>
            <a:picLocks noChangeAspect="1" noChangeArrowheads="1"/>
          </p:cNvPicPr>
          <p:nvPr/>
        </p:nvPicPr>
        <p:blipFill>
          <a:blip r:embed="rId2"/>
          <a:srcRect/>
          <a:stretch>
            <a:fillRect/>
          </a:stretch>
        </p:blipFill>
        <p:spPr bwMode="auto">
          <a:xfrm>
            <a:off x="6762782" y="-24"/>
            <a:ext cx="2381250" cy="2381250"/>
          </a:xfrm>
          <a:prstGeom prst="rect">
            <a:avLst/>
          </a:prstGeom>
          <a:noFill/>
        </p:spPr>
      </p:pic>
    </p:spTree>
  </p:cSld>
  <p:clrMapOvr>
    <a:masterClrMapping/>
  </p:clrMapOvr>
  <p:transition spd="slow">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dirty="0" smtClean="0"/>
              <a:t>Un bombardier </a:t>
            </a:r>
            <a:r>
              <a:rPr lang="fr-FR" sz="4400" dirty="0" smtClean="0"/>
              <a:t>: le </a:t>
            </a:r>
            <a:r>
              <a:rPr lang="fr-FR" sz="4400" dirty="0" smtClean="0"/>
              <a:t>Convair B-36</a:t>
            </a:r>
            <a:endParaRPr lang="fr-FR" dirty="0"/>
          </a:p>
        </p:txBody>
      </p:sp>
      <p:pic>
        <p:nvPicPr>
          <p:cNvPr id="2050" name="Picture 2" descr="U:\Mes images\club hist&amp;info\images\B-36.jpeg"/>
          <p:cNvPicPr>
            <a:picLocks noChangeAspect="1" noChangeArrowheads="1"/>
          </p:cNvPicPr>
          <p:nvPr/>
        </p:nvPicPr>
        <p:blipFill>
          <a:blip r:embed="rId2"/>
          <a:srcRect/>
          <a:stretch>
            <a:fillRect/>
          </a:stretch>
        </p:blipFill>
        <p:spPr bwMode="auto">
          <a:xfrm>
            <a:off x="142844" y="1428736"/>
            <a:ext cx="2714625" cy="1685925"/>
          </a:xfrm>
          <a:prstGeom prst="rect">
            <a:avLst/>
          </a:prstGeom>
          <a:ln>
            <a:noFill/>
          </a:ln>
          <a:effectLst>
            <a:outerShdw blurRad="190500" algn="tl" rotWithShape="0">
              <a:srgbClr val="000000">
                <a:alpha val="70000"/>
              </a:srgbClr>
            </a:outerShdw>
          </a:effectLst>
        </p:spPr>
      </p:pic>
      <p:sp>
        <p:nvSpPr>
          <p:cNvPr id="4" name="ZoneTexte 3"/>
          <p:cNvSpPr txBox="1"/>
          <p:nvPr/>
        </p:nvSpPr>
        <p:spPr>
          <a:xfrm>
            <a:off x="2928926" y="1500174"/>
            <a:ext cx="5357850" cy="1692771"/>
          </a:xfrm>
          <a:prstGeom prst="rect">
            <a:avLst/>
          </a:prstGeom>
          <a:noFill/>
        </p:spPr>
        <p:txBody>
          <a:bodyPr wrap="square" rtlCol="0">
            <a:spAutoFit/>
          </a:bodyPr>
          <a:lstStyle/>
          <a:p>
            <a:r>
              <a:rPr lang="fr-FR" sz="2600" dirty="0" smtClean="0">
                <a:latin typeface="Modern No. 20" pitchFamily="18" charset="0"/>
              </a:rPr>
              <a:t>Sur cette petite image se trouve un bombardier de 61 tonnes 299 A VIDE et, avec armement, il atteint 96 tonnes 911 pour une longueur de 49,4m</a:t>
            </a:r>
            <a:endParaRPr lang="fr-FR" sz="2600" dirty="0">
              <a:latin typeface="Modern No. 20" pitchFamily="18" charset="0"/>
            </a:endParaRPr>
          </a:p>
        </p:txBody>
      </p:sp>
      <p:sp>
        <p:nvSpPr>
          <p:cNvPr id="6" name="ZoneTexte 5"/>
          <p:cNvSpPr txBox="1"/>
          <p:nvPr/>
        </p:nvSpPr>
        <p:spPr>
          <a:xfrm>
            <a:off x="214282" y="3357562"/>
            <a:ext cx="8429684" cy="2893100"/>
          </a:xfrm>
          <a:prstGeom prst="rect">
            <a:avLst/>
          </a:prstGeom>
          <a:noFill/>
        </p:spPr>
        <p:txBody>
          <a:bodyPr wrap="square" rtlCol="0">
            <a:spAutoFit/>
          </a:bodyPr>
          <a:lstStyle/>
          <a:p>
            <a:r>
              <a:rPr lang="fr-FR" sz="2600" dirty="0" smtClean="0">
                <a:latin typeface="Modern No. 20" pitchFamily="18" charset="0"/>
              </a:rPr>
              <a:t>Un bombardier stratégique visant à toucher l’Allemagne durant la deuxième guerre mondiale. Il pouvait atteindre la vitesse de 754 km/h. Il était doté de plus de 32 tonnes de bombes sous les ailes (flèches) et, de 6 tourelles de fuselages escamotables, une tourelle de nez et, une de queue (au niveau de cockpit et de l’aile.</a:t>
            </a:r>
          </a:p>
          <a:p>
            <a:r>
              <a:rPr lang="fr-FR" sz="2600" dirty="0" smtClean="0">
                <a:latin typeface="Modern No. 20" pitchFamily="18" charset="0"/>
              </a:rPr>
              <a:t>Ses trains d’atterrissage son chenillés.</a:t>
            </a:r>
            <a:endParaRPr lang="fr-FR" sz="2600" dirty="0">
              <a:latin typeface="Modern No. 20" pitchFamily="18" charset="0"/>
            </a:endParaRPr>
          </a:p>
        </p:txBody>
      </p:sp>
      <p:cxnSp>
        <p:nvCxnSpPr>
          <p:cNvPr id="8" name="Connecteur droit avec flèche 7"/>
          <p:cNvCxnSpPr/>
          <p:nvPr/>
        </p:nvCxnSpPr>
        <p:spPr>
          <a:xfrm rot="5400000" flipH="1" flipV="1">
            <a:off x="1428728" y="2500306"/>
            <a:ext cx="357190" cy="35719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Connecteur droit avec flèche 9"/>
          <p:cNvCxnSpPr/>
          <p:nvPr/>
        </p:nvCxnSpPr>
        <p:spPr>
          <a:xfrm rot="5400000">
            <a:off x="1357290" y="1643050"/>
            <a:ext cx="357190" cy="35719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247</TotalTime>
  <Words>711</Words>
  <Application>Microsoft Office PowerPoint</Application>
  <PresentationFormat>Affichage à l'écran (4:3)</PresentationFormat>
  <Paragraphs>47</Paragraphs>
  <Slides>10</Slides>
  <Notes>1</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Papier</vt:lpstr>
      <vt:lpstr>Diapositive 1</vt:lpstr>
      <vt:lpstr>L’armée de l’air allemande:  Luftwaffe.</vt:lpstr>
      <vt:lpstr>Diapositive 3</vt:lpstr>
      <vt:lpstr>Diapositive 4</vt:lpstr>
      <vt:lpstr>Diapositive 5</vt:lpstr>
      <vt:lpstr>Un avion de chasse: Le Supermarine Spitfire</vt:lpstr>
      <vt:lpstr>Et un bombardier: l’ Avro Lancaster </vt:lpstr>
      <vt:lpstr>Diapositive 8</vt:lpstr>
      <vt:lpstr>Un bombardier : le Convair B-36</vt:lpstr>
      <vt:lpstr>Un avion de chasse : Le republic P-47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ruggi</dc:creator>
  <cp:lastModifiedBy>ruggi</cp:lastModifiedBy>
  <cp:revision>35</cp:revision>
  <dcterms:created xsi:type="dcterms:W3CDTF">2014-10-13T10:38:03Z</dcterms:created>
  <dcterms:modified xsi:type="dcterms:W3CDTF">2014-12-08T12:14:19Z</dcterms:modified>
</cp:coreProperties>
</file>